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3"/>
  </p:notesMasterIdLst>
  <p:sldIdLst>
    <p:sldId id="628" r:id="rId2"/>
    <p:sldId id="626" r:id="rId3"/>
    <p:sldId id="627" r:id="rId4"/>
    <p:sldId id="623" r:id="rId5"/>
    <p:sldId id="624" r:id="rId6"/>
    <p:sldId id="625" r:id="rId7"/>
    <p:sldId id="622" r:id="rId8"/>
    <p:sldId id="621" r:id="rId9"/>
    <p:sldId id="620" r:id="rId10"/>
    <p:sldId id="617" r:id="rId11"/>
    <p:sldId id="629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48B446E-6A2E-4827-9894-C8EC5C75E294}">
  <a:tblStyle styleId="{148B446E-6A2E-4827-9894-C8EC5C75E2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24" autoAdjust="0"/>
  </p:normalViewPr>
  <p:slideViewPr>
    <p:cSldViewPr>
      <p:cViewPr>
        <p:scale>
          <a:sx n="106" d="100"/>
          <a:sy n="106" d="100"/>
        </p:scale>
        <p:origin x="-834" y="-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81986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a911ffa90_0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a911ffa90_0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a911ffa9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a911ffa9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4188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d928132e31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d928132e31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a911ffa9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a911ffa9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11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a911ffa9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a911ffa9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88771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a911ffa9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a911ffa9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253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a911ffa9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a911ffa9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045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a911ffa9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a911ffa9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1804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a911ffa9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a911ffa9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292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a911ffa9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a911ffa9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72519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a911ffa9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a911ffa9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2053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4270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jpe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2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nagerincubator@g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2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4.jpe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jpeg"/><Relationship Id="rId28" Type="http://schemas.openxmlformats.org/officeDocument/2006/relationships/image" Target="../media/image2.png"/><Relationship Id="rId10" Type="http://schemas.openxmlformats.org/officeDocument/2006/relationships/image" Target="../media/image48.jpe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jpeg"/><Relationship Id="rId3" Type="http://schemas.openxmlformats.org/officeDocument/2006/relationships/image" Target="../media/image66.png"/><Relationship Id="rId21" Type="http://schemas.openxmlformats.org/officeDocument/2006/relationships/image" Target="../media/image2.png"/><Relationship Id="rId7" Type="http://schemas.openxmlformats.org/officeDocument/2006/relationships/image" Target="../media/image70.png"/><Relationship Id="rId12" Type="http://schemas.openxmlformats.org/officeDocument/2006/relationships/image" Target="../media/image75.jpeg"/><Relationship Id="rId17" Type="http://schemas.openxmlformats.org/officeDocument/2006/relationships/image" Target="../media/image8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9.png"/><Relationship Id="rId20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jpeg"/><Relationship Id="rId10" Type="http://schemas.openxmlformats.org/officeDocument/2006/relationships/image" Target="../media/image73.png"/><Relationship Id="rId19" Type="http://schemas.openxmlformats.org/officeDocument/2006/relationships/image" Target="../media/image82.jpe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3.jpeg"/><Relationship Id="rId18" Type="http://schemas.openxmlformats.org/officeDocument/2006/relationships/image" Target="../media/image97.png"/><Relationship Id="rId3" Type="http://schemas.openxmlformats.org/officeDocument/2006/relationships/image" Target="../media/image84.png"/><Relationship Id="rId21" Type="http://schemas.openxmlformats.org/officeDocument/2006/relationships/image" Target="../media/image100.jpeg"/><Relationship Id="rId7" Type="http://schemas.openxmlformats.org/officeDocument/2006/relationships/image" Target="../media/image88.png"/><Relationship Id="rId12" Type="http://schemas.openxmlformats.org/officeDocument/2006/relationships/image" Target="../media/image92.png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6.png"/><Relationship Id="rId20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1.png"/><Relationship Id="rId24" Type="http://schemas.openxmlformats.org/officeDocument/2006/relationships/image" Target="../media/image103.jpeg"/><Relationship Id="rId5" Type="http://schemas.openxmlformats.org/officeDocument/2006/relationships/image" Target="../media/image86.png"/><Relationship Id="rId15" Type="http://schemas.openxmlformats.org/officeDocument/2006/relationships/image" Target="../media/image95.png"/><Relationship Id="rId23" Type="http://schemas.openxmlformats.org/officeDocument/2006/relationships/image" Target="../media/image102.jpeg"/><Relationship Id="rId10" Type="http://schemas.openxmlformats.org/officeDocument/2006/relationships/image" Target="../media/image90.png"/><Relationship Id="rId19" Type="http://schemas.openxmlformats.org/officeDocument/2006/relationships/image" Target="../media/image98.png"/><Relationship Id="rId4" Type="http://schemas.openxmlformats.org/officeDocument/2006/relationships/image" Target="../media/image85.png"/><Relationship Id="rId9" Type="http://schemas.openxmlformats.org/officeDocument/2006/relationships/image" Target="../media/image89.jpeg"/><Relationship Id="rId14" Type="http://schemas.openxmlformats.org/officeDocument/2006/relationships/image" Target="../media/image94.png"/><Relationship Id="rId22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13" Type="http://schemas.openxmlformats.org/officeDocument/2006/relationships/image" Target="../media/image114.jpeg"/><Relationship Id="rId3" Type="http://schemas.openxmlformats.org/officeDocument/2006/relationships/image" Target="../media/image104.png"/><Relationship Id="rId7" Type="http://schemas.openxmlformats.org/officeDocument/2006/relationships/image" Target="../media/image108.jpe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jpe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jpeg"/><Relationship Id="rId9" Type="http://schemas.openxmlformats.org/officeDocument/2006/relationships/image" Target="../media/image110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jpeg"/><Relationship Id="rId18" Type="http://schemas.openxmlformats.org/officeDocument/2006/relationships/image" Target="../media/image130.png"/><Relationship Id="rId3" Type="http://schemas.openxmlformats.org/officeDocument/2006/relationships/image" Target="../media/image115.png"/><Relationship Id="rId21" Type="http://schemas.openxmlformats.org/officeDocument/2006/relationships/image" Target="../media/image133.jpeg"/><Relationship Id="rId7" Type="http://schemas.openxmlformats.org/officeDocument/2006/relationships/image" Target="../media/image119.png"/><Relationship Id="rId12" Type="http://schemas.openxmlformats.org/officeDocument/2006/relationships/image" Target="../media/image124.jpeg"/><Relationship Id="rId17" Type="http://schemas.openxmlformats.org/officeDocument/2006/relationships/image" Target="../media/image129.png"/><Relationship Id="rId25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24" Type="http://schemas.openxmlformats.org/officeDocument/2006/relationships/image" Target="../media/image136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10" Type="http://schemas.openxmlformats.org/officeDocument/2006/relationships/image" Target="../media/image122.png"/><Relationship Id="rId19" Type="http://schemas.openxmlformats.org/officeDocument/2006/relationships/image" Target="../media/image131.jpe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cloud_industries.png"/>
          <p:cNvPicPr>
            <a:picLocks noChangeAspect="1"/>
          </p:cNvPicPr>
          <p:nvPr/>
        </p:nvPicPr>
        <p:blipFill>
          <a:blip r:embed="rId3"/>
          <a:srcRect l="5661" r="9433" b="7547"/>
          <a:stretch>
            <a:fillRect/>
          </a:stretch>
        </p:blipFill>
        <p:spPr>
          <a:xfrm>
            <a:off x="5715007" y="843558"/>
            <a:ext cx="3428993" cy="3786214"/>
          </a:xfrm>
          <a:prstGeom prst="rect">
            <a:avLst/>
          </a:prstGeom>
        </p:spPr>
      </p:pic>
      <p:sp>
        <p:nvSpPr>
          <p:cNvPr id="55" name="Google Shape;55;p13"/>
          <p:cNvSpPr/>
          <p:nvPr/>
        </p:nvSpPr>
        <p:spPr>
          <a:xfrm>
            <a:off x="125" y="76200"/>
            <a:ext cx="9144000" cy="516900"/>
          </a:xfrm>
          <a:prstGeom prst="rect">
            <a:avLst/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6" name="Google Shape;56;p13"/>
          <p:cNvCxnSpPr/>
          <p:nvPr/>
        </p:nvCxnSpPr>
        <p:spPr>
          <a:xfrm>
            <a:off x="228322" y="3812193"/>
            <a:ext cx="4290000" cy="6300"/>
          </a:xfrm>
          <a:prstGeom prst="straightConnector1">
            <a:avLst/>
          </a:prstGeom>
          <a:noFill/>
          <a:ln w="38100" cap="flat" cmpd="sng">
            <a:solidFill>
              <a:srgbClr val="134E8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13"/>
          <p:cNvSpPr txBox="1"/>
          <p:nvPr/>
        </p:nvSpPr>
        <p:spPr>
          <a:xfrm>
            <a:off x="179512" y="987574"/>
            <a:ext cx="566297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Start-ups of Venture Center</a:t>
            </a:r>
            <a:endParaRPr sz="6000" b="1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28322" y="3291830"/>
            <a:ext cx="4415686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Across Industry Sectors</a:t>
            </a:r>
            <a:endParaRPr sz="1500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28322" y="3977668"/>
            <a:ext cx="416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Incubatee Showcase | December 2021</a:t>
            </a:r>
            <a:endParaRPr sz="1200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0" y="4870775"/>
            <a:ext cx="9144000" cy="272700"/>
          </a:xfrm>
          <a:prstGeom prst="rect">
            <a:avLst/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Picture 12" descr="C:\Users\Lipika\Desktop\15 years website\VC 15th year Banner (2).png"/>
          <p:cNvPicPr>
            <a:picLocks noChangeAspect="1" noChangeArrowheads="1"/>
          </p:cNvPicPr>
          <p:nvPr/>
        </p:nvPicPr>
        <p:blipFill>
          <a:blip r:embed="rId4"/>
          <a:srcRect l="12937" t="12196" r="11455"/>
          <a:stretch>
            <a:fillRect/>
          </a:stretch>
        </p:blipFill>
        <p:spPr bwMode="auto">
          <a:xfrm>
            <a:off x="7172225" y="-1"/>
            <a:ext cx="1979712" cy="721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81;p15"/>
          <p:cNvSpPr/>
          <p:nvPr/>
        </p:nvSpPr>
        <p:spPr>
          <a:xfrm>
            <a:off x="35496" y="51470"/>
            <a:ext cx="7390200" cy="648072"/>
          </a:xfrm>
          <a:prstGeom prst="roundRect">
            <a:avLst>
              <a:gd name="adj" fmla="val 16667"/>
            </a:avLst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35496" y="-20538"/>
            <a:ext cx="724060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Nutraceuticals</a:t>
            </a:r>
            <a:r>
              <a:rPr lang="en-US" sz="2000" b="1" dirty="0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, fragrances, colors, surfactants, chemicals, materials and industrial processes </a:t>
            </a:r>
            <a:endParaRPr sz="2000" b="1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059582"/>
            <a:ext cx="142094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0" y="2427734"/>
            <a:ext cx="1656184" cy="71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83968" y="1131590"/>
            <a:ext cx="2016224" cy="93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 t="29630" b="37037"/>
          <a:stretch>
            <a:fillRect/>
          </a:stretch>
        </p:blipFill>
        <p:spPr bwMode="auto">
          <a:xfrm>
            <a:off x="179512" y="2643758"/>
            <a:ext cx="1944216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 t="34020" b="35741"/>
          <a:stretch>
            <a:fillRect/>
          </a:stretch>
        </p:blipFill>
        <p:spPr bwMode="auto">
          <a:xfrm>
            <a:off x="2339752" y="3939902"/>
            <a:ext cx="1905000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939902"/>
            <a:ext cx="216024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7020272" y="3435846"/>
            <a:ext cx="1872208" cy="1285111"/>
            <a:chOff x="7020272" y="3435846"/>
            <a:chExt cx="1872208" cy="1285111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08304" y="3435846"/>
              <a:ext cx="1368152" cy="1085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7020272" y="4443958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latin typeface="Agency FB" pitchFamily="34" charset="0"/>
                </a:rPr>
                <a:t>HarvestWild</a:t>
              </a:r>
              <a:r>
                <a:rPr lang="en-US" sz="1200" dirty="0" smtClean="0">
                  <a:latin typeface="Agency FB" pitchFamily="34" charset="0"/>
                </a:rPr>
                <a:t> Organic</a:t>
              </a:r>
              <a:endParaRPr lang="en-US" dirty="0"/>
            </a:p>
          </p:txBody>
        </p:sp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660232" y="1347614"/>
            <a:ext cx="2131104" cy="72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/>
          <p:cNvGrpSpPr/>
          <p:nvPr/>
        </p:nvGrpSpPr>
        <p:grpSpPr>
          <a:xfrm>
            <a:off x="2267744" y="2211710"/>
            <a:ext cx="2160240" cy="1357119"/>
            <a:chOff x="0" y="3507854"/>
            <a:chExt cx="2160240" cy="1357119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5536" y="3507854"/>
              <a:ext cx="1443782" cy="1078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0" y="4587974"/>
              <a:ext cx="2160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gency FB" pitchFamily="34" charset="0"/>
                </a:rPr>
                <a:t>Amnium Technologies</a:t>
              </a:r>
              <a:endParaRPr lang="en-US" sz="1200" dirty="0">
                <a:latin typeface="Agency FB" pitchFamily="34" charset="0"/>
              </a:endParaRPr>
            </a:p>
          </p:txBody>
        </p:sp>
      </p:grp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/>
          <a:srcRect l="14823" r="18472" b="12251"/>
          <a:stretch>
            <a:fillRect/>
          </a:stretch>
        </p:blipFill>
        <p:spPr bwMode="auto">
          <a:xfrm>
            <a:off x="6588224" y="2427734"/>
            <a:ext cx="2088232" cy="754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Proeon | Protein Report"/>
          <p:cNvPicPr>
            <a:picLocks noChangeAspect="1" noChangeArrowheads="1"/>
          </p:cNvPicPr>
          <p:nvPr/>
        </p:nvPicPr>
        <p:blipFill>
          <a:blip r:embed="rId13"/>
          <a:srcRect t="39117" b="39621"/>
          <a:stretch>
            <a:fillRect/>
          </a:stretch>
        </p:blipFill>
        <p:spPr bwMode="auto">
          <a:xfrm>
            <a:off x="1979712" y="1563638"/>
            <a:ext cx="1896145" cy="403162"/>
          </a:xfrm>
          <a:prstGeom prst="rect">
            <a:avLst/>
          </a:prstGeom>
          <a:noFill/>
        </p:spPr>
      </p:pic>
      <p:pic>
        <p:nvPicPr>
          <p:cNvPr id="7172" name="Picture 4" descr="Iuva Foods | YourStory"/>
          <p:cNvPicPr>
            <a:picLocks noChangeAspect="1" noChangeArrowheads="1"/>
          </p:cNvPicPr>
          <p:nvPr/>
        </p:nvPicPr>
        <p:blipFill>
          <a:blip r:embed="rId14"/>
          <a:srcRect t="27720" b="26921"/>
          <a:stretch>
            <a:fillRect/>
          </a:stretch>
        </p:blipFill>
        <p:spPr bwMode="auto">
          <a:xfrm>
            <a:off x="179512" y="3867894"/>
            <a:ext cx="1746250" cy="792088"/>
          </a:xfrm>
          <a:prstGeom prst="rect">
            <a:avLst/>
          </a:prstGeom>
          <a:noFill/>
        </p:spPr>
      </p:pic>
      <p:pic>
        <p:nvPicPr>
          <p:cNvPr id="26" name="Picture 25" descr="C:\Users\Lipika\Desktop\15 years website\VC 15th year Banner (2).png"/>
          <p:cNvPicPr>
            <a:picLocks noChangeAspect="1" noChangeArrowheads="1"/>
          </p:cNvPicPr>
          <p:nvPr/>
        </p:nvPicPr>
        <p:blipFill>
          <a:blip r:embed="rId15"/>
          <a:srcRect l="12937" t="12196" r="11455"/>
          <a:stretch>
            <a:fillRect/>
          </a:stretch>
        </p:blipFill>
        <p:spPr bwMode="auto">
          <a:xfrm>
            <a:off x="7231857" y="-1"/>
            <a:ext cx="1920079" cy="699543"/>
          </a:xfrm>
          <a:prstGeom prst="rect">
            <a:avLst/>
          </a:prstGeom>
          <a:noFill/>
        </p:spPr>
      </p:pic>
      <p:sp>
        <p:nvSpPr>
          <p:cNvPr id="22" name="Google Shape;61;p13"/>
          <p:cNvSpPr/>
          <p:nvPr/>
        </p:nvSpPr>
        <p:spPr>
          <a:xfrm>
            <a:off x="0" y="4870775"/>
            <a:ext cx="9144000" cy="272700"/>
          </a:xfrm>
          <a:prstGeom prst="rect">
            <a:avLst/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4829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0"/>
          <p:cNvSpPr txBox="1"/>
          <p:nvPr/>
        </p:nvSpPr>
        <p:spPr>
          <a:xfrm>
            <a:off x="563700" y="833825"/>
            <a:ext cx="8016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Thank you. </a:t>
            </a:r>
            <a:endParaRPr sz="7200" b="1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1" name="Google Shape;561;p30"/>
          <p:cNvSpPr txBox="1"/>
          <p:nvPr/>
        </p:nvSpPr>
        <p:spPr>
          <a:xfrm>
            <a:off x="563700" y="2990325"/>
            <a:ext cx="8016600" cy="138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Soma Chattopadhyay</a:t>
            </a:r>
            <a:endParaRPr sz="2000" b="1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Head</a:t>
            </a:r>
            <a:r>
              <a:rPr lang="en" sz="1600" dirty="0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600" dirty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Incubation and Mentoring</a:t>
            </a:r>
            <a:endParaRPr sz="1600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 dirty="0" smtClean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managerincubator@</a:t>
            </a:r>
            <a:r>
              <a:rPr lang="en" sz="1600" u="sng" dirty="0" smtClean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venturecenter.co.in</a:t>
            </a:r>
            <a:endParaRPr sz="1600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+91-91722-32211</a:t>
            </a:r>
            <a:endParaRPr sz="1600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61;p13"/>
          <p:cNvSpPr/>
          <p:nvPr/>
        </p:nvSpPr>
        <p:spPr>
          <a:xfrm>
            <a:off x="0" y="4870775"/>
            <a:ext cx="9144000" cy="272700"/>
          </a:xfrm>
          <a:prstGeom prst="rect">
            <a:avLst/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55;p13"/>
          <p:cNvSpPr/>
          <p:nvPr/>
        </p:nvSpPr>
        <p:spPr>
          <a:xfrm>
            <a:off x="125" y="76200"/>
            <a:ext cx="9144000" cy="516900"/>
          </a:xfrm>
          <a:prstGeom prst="rect">
            <a:avLst/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 descr="C:\Users\Lipika\Desktop\15 years website\VC 15th year Banner (2).png"/>
          <p:cNvPicPr>
            <a:picLocks noChangeAspect="1" noChangeArrowheads="1"/>
          </p:cNvPicPr>
          <p:nvPr/>
        </p:nvPicPr>
        <p:blipFill>
          <a:blip r:embed="rId4"/>
          <a:srcRect l="12937" t="12196" r="11455"/>
          <a:stretch>
            <a:fillRect/>
          </a:stretch>
        </p:blipFill>
        <p:spPr bwMode="auto">
          <a:xfrm>
            <a:off x="7172225" y="-1"/>
            <a:ext cx="1979712" cy="721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59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107504" y="146275"/>
            <a:ext cx="7390200" cy="435700"/>
          </a:xfrm>
          <a:prstGeom prst="roundRect">
            <a:avLst>
              <a:gd name="adj" fmla="val 16667"/>
            </a:avLst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107504" y="123478"/>
            <a:ext cx="86751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Medical Devices-Implants and surgical aids</a:t>
            </a:r>
            <a:endParaRPr sz="2000" b="1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418209"/>
            <a:ext cx="1944216" cy="685009"/>
          </a:xfrm>
          <a:prstGeom prst="rect">
            <a:avLst/>
          </a:prstGeom>
        </p:spPr>
      </p:pic>
      <p:pic>
        <p:nvPicPr>
          <p:cNvPr id="2051" name="Picture 3" descr="C:\Users\Lipika\Desktop\Calendar\serige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3728" y="1347615"/>
            <a:ext cx="2143125" cy="609600"/>
          </a:xfrm>
          <a:prstGeom prst="rect">
            <a:avLst/>
          </a:prstGeom>
          <a:noFill/>
        </p:spPr>
      </p:pic>
      <p:pic>
        <p:nvPicPr>
          <p:cNvPr id="2052" name="Picture 4" descr="C:\Users\Lipika\Desktop\Calendar\LOGO\Orthocraf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742" y="1131591"/>
            <a:ext cx="1658954" cy="813826"/>
          </a:xfrm>
          <a:prstGeom prst="rect">
            <a:avLst/>
          </a:prstGeom>
          <a:noFill/>
        </p:spPr>
      </p:pic>
      <p:pic>
        <p:nvPicPr>
          <p:cNvPr id="2053" name="Picture 5" descr="C:\Users\Lipika\Desktop\Calendar\LOGO\naya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4008" y="1347615"/>
            <a:ext cx="1971105" cy="675414"/>
          </a:xfrm>
          <a:prstGeom prst="rect">
            <a:avLst/>
          </a:prstGeom>
          <a:noFill/>
        </p:spPr>
      </p:pic>
      <p:pic>
        <p:nvPicPr>
          <p:cNvPr id="2054" name="Picture 6" descr="C:\Users\Lipika\Desktop\Calendar\LOGO\synthera logo.png"/>
          <p:cNvPicPr>
            <a:picLocks noChangeAspect="1" noChangeArrowheads="1"/>
          </p:cNvPicPr>
          <p:nvPr/>
        </p:nvPicPr>
        <p:blipFill>
          <a:blip r:embed="rId7"/>
          <a:srcRect t="26460" b="24401"/>
          <a:stretch>
            <a:fillRect/>
          </a:stretch>
        </p:blipFill>
        <p:spPr bwMode="auto">
          <a:xfrm>
            <a:off x="6948264" y="1131591"/>
            <a:ext cx="1905000" cy="936104"/>
          </a:xfrm>
          <a:prstGeom prst="rect">
            <a:avLst/>
          </a:prstGeom>
          <a:noFill/>
        </p:spPr>
      </p:pic>
      <p:pic>
        <p:nvPicPr>
          <p:cNvPr id="2055" name="Picture 7" descr="C:\Users\Lipika\Desktop\Calendar\LOGO\1533638493206.jpg"/>
          <p:cNvPicPr>
            <a:picLocks noChangeAspect="1" noChangeArrowheads="1"/>
          </p:cNvPicPr>
          <p:nvPr/>
        </p:nvPicPr>
        <p:blipFill>
          <a:blip r:embed="rId8"/>
          <a:srcRect t="14175" b="14951"/>
          <a:stretch>
            <a:fillRect/>
          </a:stretch>
        </p:blipFill>
        <p:spPr bwMode="auto">
          <a:xfrm>
            <a:off x="179512" y="2355726"/>
            <a:ext cx="1512168" cy="1071734"/>
          </a:xfrm>
          <a:prstGeom prst="rect">
            <a:avLst/>
          </a:prstGeom>
          <a:noFill/>
        </p:spPr>
      </p:pic>
      <p:pic>
        <p:nvPicPr>
          <p:cNvPr id="2057" name="Picture 9" descr="C:\Users\Lipika\Desktop\Calendar\LOGO\Intessenc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9992" y="2355727"/>
            <a:ext cx="2238419" cy="864096"/>
          </a:xfrm>
          <a:prstGeom prst="rect">
            <a:avLst/>
          </a:prstGeom>
          <a:noFill/>
        </p:spPr>
      </p:pic>
      <p:pic>
        <p:nvPicPr>
          <p:cNvPr id="2058" name="Picture 10" descr="C:\Users\Lipika\Desktop\Calendar\LOGO\Biopor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24117" y="3867894"/>
            <a:ext cx="2047875" cy="619125"/>
          </a:xfrm>
          <a:prstGeom prst="rect">
            <a:avLst/>
          </a:prstGeom>
          <a:noFill/>
        </p:spPr>
      </p:pic>
      <p:pic>
        <p:nvPicPr>
          <p:cNvPr id="2059" name="Picture 11" descr="C:\Users\Lipika\Desktop\Calendar\LOGO\weinnovate2.jpg"/>
          <p:cNvPicPr>
            <a:picLocks noChangeAspect="1" noChangeArrowheads="1"/>
          </p:cNvPicPr>
          <p:nvPr/>
        </p:nvPicPr>
        <p:blipFill>
          <a:blip r:embed="rId11"/>
          <a:srcRect t="15120" b="20621"/>
          <a:stretch>
            <a:fillRect/>
          </a:stretch>
        </p:blipFill>
        <p:spPr bwMode="auto">
          <a:xfrm>
            <a:off x="2267744" y="3507854"/>
            <a:ext cx="1905000" cy="1224136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4649341" y="3219822"/>
            <a:ext cx="1728192" cy="1382960"/>
            <a:chOff x="4649341" y="3219822"/>
            <a:chExt cx="1728192" cy="1382960"/>
          </a:xfrm>
        </p:grpSpPr>
        <p:sp>
          <p:nvSpPr>
            <p:cNvPr id="15" name="TextBox 14"/>
            <p:cNvSpPr txBox="1"/>
            <p:nvPr/>
          </p:nvSpPr>
          <p:spPr>
            <a:xfrm>
              <a:off x="4649341" y="4371950"/>
              <a:ext cx="17281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dirty="0" err="1" smtClean="0">
                  <a:solidFill>
                    <a:schemeClr val="accent2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rPr>
                <a:t>Eishita</a:t>
              </a:r>
              <a:r>
                <a:rPr lang="en-IN" sz="900" dirty="0" smtClean="0">
                  <a:solidFill>
                    <a:schemeClr val="accent2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IN" sz="900" dirty="0" err="1" smtClean="0">
                  <a:solidFill>
                    <a:schemeClr val="accent2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rPr>
                <a:t>Healthtech</a:t>
              </a:r>
              <a:r>
                <a:rPr lang="en-IN" sz="900" dirty="0" smtClean="0">
                  <a:solidFill>
                    <a:schemeClr val="accent2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IN" sz="900" dirty="0" err="1" smtClean="0">
                  <a:solidFill>
                    <a:schemeClr val="accent2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rPr>
                <a:t>Pvt</a:t>
              </a:r>
              <a:r>
                <a:rPr lang="en-IN" sz="900" dirty="0" smtClean="0">
                  <a:solidFill>
                    <a:schemeClr val="accent2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rPr>
                <a:t> Ltd</a:t>
              </a:r>
              <a:endParaRPr lang="en-IN" sz="9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2060" name="Picture 12" descr="C:\Users\Lipika\Desktop\Calendar\LOGO\Eishita Healthtech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004048" y="3219822"/>
              <a:ext cx="1080120" cy="1227409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C:\Users\Lipika\Desktop\Calendar\LOGO\Seelen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3528" y="3579862"/>
            <a:ext cx="1185398" cy="1152128"/>
          </a:xfrm>
          <a:prstGeom prst="rect">
            <a:avLst/>
          </a:prstGeom>
          <a:noFill/>
        </p:spPr>
      </p:pic>
      <p:pic>
        <p:nvPicPr>
          <p:cNvPr id="32" name="Picture 31" descr="C:\Users\Lipika\Desktop\15 years website\VC 15th year Banner (2).png"/>
          <p:cNvPicPr>
            <a:picLocks noChangeAspect="1" noChangeArrowheads="1"/>
          </p:cNvPicPr>
          <p:nvPr/>
        </p:nvPicPr>
        <p:blipFill>
          <a:blip r:embed="rId14"/>
          <a:srcRect l="12937" t="12196" r="11455"/>
          <a:stretch>
            <a:fillRect/>
          </a:stretch>
        </p:blipFill>
        <p:spPr bwMode="auto">
          <a:xfrm>
            <a:off x="7172225" y="-1"/>
            <a:ext cx="1979712" cy="721269"/>
          </a:xfrm>
          <a:prstGeom prst="rect">
            <a:avLst/>
          </a:prstGeom>
          <a:noFill/>
        </p:spPr>
      </p:pic>
      <p:pic>
        <p:nvPicPr>
          <p:cNvPr id="2063" name="Picture 15" descr="Wissenkraft Labs | LinkedIn"/>
          <p:cNvPicPr>
            <a:picLocks noChangeAspect="1" noChangeArrowheads="1"/>
          </p:cNvPicPr>
          <p:nvPr/>
        </p:nvPicPr>
        <p:blipFill>
          <a:blip r:embed="rId15"/>
          <a:srcRect t="34020" b="31961"/>
          <a:stretch>
            <a:fillRect/>
          </a:stretch>
        </p:blipFill>
        <p:spPr bwMode="auto">
          <a:xfrm>
            <a:off x="2123728" y="2355726"/>
            <a:ext cx="2116667" cy="720080"/>
          </a:xfrm>
          <a:prstGeom prst="rect">
            <a:avLst/>
          </a:prstGeom>
          <a:noFill/>
        </p:spPr>
      </p:pic>
      <p:sp>
        <p:nvSpPr>
          <p:cNvPr id="19" name="Google Shape;61;p13"/>
          <p:cNvSpPr/>
          <p:nvPr/>
        </p:nvSpPr>
        <p:spPr>
          <a:xfrm>
            <a:off x="0" y="4870775"/>
            <a:ext cx="9144000" cy="272700"/>
          </a:xfrm>
          <a:prstGeom prst="rect">
            <a:avLst/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85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81;p15"/>
          <p:cNvSpPr/>
          <p:nvPr/>
        </p:nvSpPr>
        <p:spPr>
          <a:xfrm>
            <a:off x="107504" y="123478"/>
            <a:ext cx="7390200" cy="435700"/>
          </a:xfrm>
          <a:prstGeom prst="roundRect">
            <a:avLst>
              <a:gd name="adj" fmla="val 16667"/>
            </a:avLst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107504" y="127130"/>
            <a:ext cx="7200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Medical Devices – Mechanical, electronics, optics, computing</a:t>
            </a:r>
            <a:endParaRPr sz="1800" b="1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800" y="1131590"/>
            <a:ext cx="1800200" cy="6480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936" y="1995686"/>
            <a:ext cx="10081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304" y="1995686"/>
            <a:ext cx="1440160" cy="90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784" y="3291830"/>
            <a:ext cx="7920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Lipika\Desktop\Calendar\LOGO\102463Periwinkle Logo.png"/>
          <p:cNvPicPr>
            <a:picLocks noChangeAspect="1" noChangeArrowheads="1"/>
          </p:cNvPicPr>
          <p:nvPr/>
        </p:nvPicPr>
        <p:blipFill>
          <a:blip r:embed="rId7"/>
          <a:srcRect b="15000"/>
          <a:stretch>
            <a:fillRect/>
          </a:stretch>
        </p:blipFill>
        <p:spPr bwMode="auto">
          <a:xfrm>
            <a:off x="2411760" y="1923678"/>
            <a:ext cx="1061543" cy="1161620"/>
          </a:xfrm>
          <a:prstGeom prst="rect">
            <a:avLst/>
          </a:prstGeom>
          <a:noFill/>
        </p:spPr>
      </p:pic>
      <p:pic>
        <p:nvPicPr>
          <p:cNvPr id="3075" name="Picture 3" descr="C:\Users\Lipika\Desktop\Calendar\LOGO\151980185937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776" y="915566"/>
            <a:ext cx="763694" cy="843558"/>
          </a:xfrm>
          <a:prstGeom prst="rect">
            <a:avLst/>
          </a:prstGeom>
          <a:noFill/>
        </p:spPr>
      </p:pic>
      <p:pic>
        <p:nvPicPr>
          <p:cNvPr id="3076" name="Picture 4" descr="C:\Users\Lipika\Desktop\Calendar\LOGO\Genrich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520" y="2283718"/>
            <a:ext cx="1832440" cy="605408"/>
          </a:xfrm>
          <a:prstGeom prst="rect">
            <a:avLst/>
          </a:prstGeom>
          <a:noFill/>
        </p:spPr>
      </p:pic>
      <p:pic>
        <p:nvPicPr>
          <p:cNvPr id="3077" name="Picture 5" descr="C:\Users\Lipika\Desktop\Calendar\LOGO\Embroyy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520" y="1131590"/>
            <a:ext cx="1754758" cy="562847"/>
          </a:xfrm>
          <a:prstGeom prst="rect">
            <a:avLst/>
          </a:prstGeom>
          <a:noFill/>
        </p:spPr>
      </p:pic>
      <p:pic>
        <p:nvPicPr>
          <p:cNvPr id="3079" name="Picture 7" descr="Home - InMed Prognostics"/>
          <p:cNvPicPr>
            <a:picLocks noChangeAspect="1" noChangeArrowheads="1"/>
          </p:cNvPicPr>
          <p:nvPr/>
        </p:nvPicPr>
        <p:blipFill>
          <a:blip r:embed="rId11"/>
          <a:srcRect l="5544" t="31703" r="5249" b="31717"/>
          <a:stretch>
            <a:fillRect/>
          </a:stretch>
        </p:blipFill>
        <p:spPr bwMode="auto">
          <a:xfrm>
            <a:off x="3347864" y="4227934"/>
            <a:ext cx="3168352" cy="537009"/>
          </a:xfrm>
          <a:prstGeom prst="rect">
            <a:avLst/>
          </a:prstGeom>
          <a:noFill/>
        </p:spPr>
      </p:pic>
      <p:pic>
        <p:nvPicPr>
          <p:cNvPr id="3080" name="Picture 8" descr="C:\Users\Lipika\Desktop\Calendar\LOGO\Pacify Medical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36096" y="2211710"/>
            <a:ext cx="1296144" cy="721131"/>
          </a:xfrm>
          <a:prstGeom prst="rect">
            <a:avLst/>
          </a:prstGeom>
          <a:noFill/>
        </p:spPr>
      </p:pic>
      <p:pic>
        <p:nvPicPr>
          <p:cNvPr id="3081" name="Picture 9" descr="C:\Users\Lipika\Desktop\Calendar\LOGO\tenon-logo.jpg"/>
          <p:cNvPicPr>
            <a:picLocks noChangeAspect="1" noChangeArrowheads="1"/>
          </p:cNvPicPr>
          <p:nvPr/>
        </p:nvPicPr>
        <p:blipFill>
          <a:blip r:embed="rId13"/>
          <a:srcRect l="7813" t="27006" r="22157" b="11620"/>
          <a:stretch>
            <a:fillRect/>
          </a:stretch>
        </p:blipFill>
        <p:spPr bwMode="auto">
          <a:xfrm>
            <a:off x="323529" y="3219822"/>
            <a:ext cx="1584176" cy="610767"/>
          </a:xfrm>
          <a:prstGeom prst="rect">
            <a:avLst/>
          </a:prstGeom>
          <a:noFill/>
        </p:spPr>
      </p:pic>
      <p:pic>
        <p:nvPicPr>
          <p:cNvPr id="3082" name="Picture 10" descr="C:\Users\Lipika\Desktop\Calendar\LOGO\AltReal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23928" y="771550"/>
            <a:ext cx="1152128" cy="1152128"/>
          </a:xfrm>
          <a:prstGeom prst="rect">
            <a:avLst/>
          </a:prstGeom>
          <a:noFill/>
        </p:spPr>
      </p:pic>
      <p:pic>
        <p:nvPicPr>
          <p:cNvPr id="3083" name="Picture 11" descr="C:\Users\Lipika\Desktop\Calendar\LOGO\biopraxis-logo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92080" y="987574"/>
            <a:ext cx="1612247" cy="910778"/>
          </a:xfrm>
          <a:prstGeom prst="rect">
            <a:avLst/>
          </a:prstGeom>
          <a:noFill/>
        </p:spPr>
      </p:pic>
      <p:pic>
        <p:nvPicPr>
          <p:cNvPr id="3084" name="Picture 12" descr="C:\Users\Lipika\Desktop\Calendar\LOGO\Blackfrog_Logo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1520" y="4227934"/>
            <a:ext cx="2552984" cy="415602"/>
          </a:xfrm>
          <a:prstGeom prst="rect">
            <a:avLst/>
          </a:prstGeom>
          <a:noFill/>
        </p:spPr>
      </p:pic>
      <p:pic>
        <p:nvPicPr>
          <p:cNvPr id="3085" name="Picture 13" descr="C:\Users\Lipika\Desktop\Calendar\LOGO\sensivision logo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067944" y="3219822"/>
            <a:ext cx="2666244" cy="720080"/>
          </a:xfrm>
          <a:prstGeom prst="rect">
            <a:avLst/>
          </a:prstGeom>
          <a:noFill/>
        </p:spPr>
      </p:pic>
      <p:pic>
        <p:nvPicPr>
          <p:cNvPr id="37" name="Picture 36" descr="C:\Users\Lipika\Desktop\15 years website\VC 15th year Banner (2).png"/>
          <p:cNvPicPr>
            <a:picLocks noChangeAspect="1" noChangeArrowheads="1"/>
          </p:cNvPicPr>
          <p:nvPr/>
        </p:nvPicPr>
        <p:blipFill>
          <a:blip r:embed="rId18"/>
          <a:srcRect l="12937" t="12196" r="11455"/>
          <a:stretch>
            <a:fillRect/>
          </a:stretch>
        </p:blipFill>
        <p:spPr bwMode="auto">
          <a:xfrm>
            <a:off x="7172225" y="-1"/>
            <a:ext cx="1979712" cy="721269"/>
          </a:xfrm>
          <a:prstGeom prst="rect">
            <a:avLst/>
          </a:prstGeom>
          <a:noFill/>
        </p:spPr>
      </p:pic>
      <p:sp>
        <p:nvSpPr>
          <p:cNvPr id="21" name="Google Shape;61;p13"/>
          <p:cNvSpPr/>
          <p:nvPr/>
        </p:nvSpPr>
        <p:spPr>
          <a:xfrm>
            <a:off x="0" y="4870775"/>
            <a:ext cx="9144000" cy="272700"/>
          </a:xfrm>
          <a:prstGeom prst="rect">
            <a:avLst/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9"/>
          <a:srcRect l="19801" t="27309" r="66500" b="65551"/>
          <a:stretch>
            <a:fillRect/>
          </a:stretch>
        </p:blipFill>
        <p:spPr bwMode="auto">
          <a:xfrm>
            <a:off x="6933469" y="3219822"/>
            <a:ext cx="2210531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43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1;p15"/>
          <p:cNvSpPr/>
          <p:nvPr/>
        </p:nvSpPr>
        <p:spPr>
          <a:xfrm>
            <a:off x="107504" y="147001"/>
            <a:ext cx="7390200" cy="435700"/>
          </a:xfrm>
          <a:prstGeom prst="roundRect">
            <a:avLst>
              <a:gd name="adj" fmla="val 16667"/>
            </a:avLst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107504" y="123478"/>
            <a:ext cx="86751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Rehabilitation &amp; Sports</a:t>
            </a:r>
            <a:endParaRPr sz="2000" b="1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355726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Newndra Exoskelet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627534"/>
            <a:ext cx="2520280" cy="1663385"/>
          </a:xfrm>
          <a:prstGeom prst="rect">
            <a:avLst/>
          </a:prstGeom>
          <a:noFill/>
        </p:spPr>
      </p:pic>
      <p:pic>
        <p:nvPicPr>
          <p:cNvPr id="19460" name="Picture 4" descr="Shapecrunch - Orthopedic &amp;amp; Comfort Footwear made by Podiatris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4008" y="843558"/>
            <a:ext cx="1152128" cy="1152128"/>
          </a:xfrm>
          <a:prstGeom prst="rect">
            <a:avLst/>
          </a:prstGeom>
          <a:noFill/>
        </p:spPr>
      </p:pic>
      <p:pic>
        <p:nvPicPr>
          <p:cNvPr id="19462" name="Picture 6" descr="OMOTEC STEM Education, Coding and Robotics Learning Center, On My Own  Technolog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552" y="3651870"/>
            <a:ext cx="1779377" cy="1008112"/>
          </a:xfrm>
          <a:prstGeom prst="rect">
            <a:avLst/>
          </a:prstGeom>
          <a:noFill/>
        </p:spPr>
      </p:pic>
      <p:pic>
        <p:nvPicPr>
          <p:cNvPr id="19467" name="Picture 11" descr="C:\Users\Lipika\Desktop\Calendar\LOGO\download (1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224" y="2283718"/>
            <a:ext cx="1638182" cy="1008112"/>
          </a:xfrm>
          <a:prstGeom prst="rect">
            <a:avLst/>
          </a:prstGeom>
          <a:noFill/>
        </p:spPr>
      </p:pic>
      <p:pic>
        <p:nvPicPr>
          <p:cNvPr id="19469" name="Picture 13" descr="XENSIBLE INNOVATION LAB PRIVATE LIMITED BANGALORE KARNATAKA COMPANY OVERVIE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5856" y="2211710"/>
            <a:ext cx="2270202" cy="1152128"/>
          </a:xfrm>
          <a:prstGeom prst="rect">
            <a:avLst/>
          </a:prstGeom>
          <a:noFill/>
        </p:spPr>
      </p:pic>
      <p:pic>
        <p:nvPicPr>
          <p:cNvPr id="19471" name="Picture 15" descr="DeeDee Labs - Bionic Hand - Prosthetic Hand in Indi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240" y="843558"/>
            <a:ext cx="1296144" cy="1160129"/>
          </a:xfrm>
          <a:prstGeom prst="rect">
            <a:avLst/>
          </a:prstGeom>
          <a:noFill/>
        </p:spPr>
      </p:pic>
      <p:pic>
        <p:nvPicPr>
          <p:cNvPr id="19473" name="Picture 17" descr="WoW Woman in Wearable Tech I Divyakshi Kaushik, founder and CEO of Anatomech  — WOMEN OF WEARABLE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71800" y="843558"/>
            <a:ext cx="995262" cy="1114295"/>
          </a:xfrm>
          <a:prstGeom prst="rect">
            <a:avLst/>
          </a:prstGeom>
          <a:noFill/>
        </p:spPr>
      </p:pic>
      <p:pic>
        <p:nvPicPr>
          <p:cNvPr id="19475" name="Picture 19" descr="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6176" y="4011910"/>
            <a:ext cx="2606500" cy="504056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>
            <a:off x="3275856" y="3435846"/>
            <a:ext cx="2137124" cy="1315889"/>
            <a:chOff x="3203848" y="3363838"/>
            <a:chExt cx="2137124" cy="1315889"/>
          </a:xfrm>
        </p:grpSpPr>
        <p:pic>
          <p:nvPicPr>
            <p:cNvPr id="19477" name="Picture 21" descr="Afferent Wearable Tech Private Limited, Pune - Manufacturer of Heating Pads  and Cold Strap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07904" y="3363838"/>
              <a:ext cx="1143000" cy="1133476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>
            <a:xfrm>
              <a:off x="3203848" y="4371950"/>
              <a:ext cx="2137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b="1" dirty="0" smtClean="0">
                  <a:latin typeface="Agency FB" pitchFamily="34" charset="0"/>
                </a:rPr>
                <a:t>Afferent Wearable Technologies</a:t>
              </a:r>
              <a:endParaRPr lang="en-IN" dirty="0">
                <a:latin typeface="Agency FB" pitchFamily="34" charset="0"/>
              </a:endParaRPr>
            </a:p>
          </p:txBody>
        </p:sp>
      </p:grpSp>
      <p:pic>
        <p:nvPicPr>
          <p:cNvPr id="31" name="Picture 30" descr="C:\Users\Lipika\Desktop\15 years website\VC 15th year Banner (2).png"/>
          <p:cNvPicPr>
            <a:picLocks noChangeAspect="1" noChangeArrowheads="1"/>
          </p:cNvPicPr>
          <p:nvPr/>
        </p:nvPicPr>
        <p:blipFill>
          <a:blip r:embed="rId13"/>
          <a:srcRect l="12937" t="12196" r="11455"/>
          <a:stretch>
            <a:fillRect/>
          </a:stretch>
        </p:blipFill>
        <p:spPr bwMode="auto">
          <a:xfrm>
            <a:off x="7172225" y="-1"/>
            <a:ext cx="1979712" cy="721269"/>
          </a:xfrm>
          <a:prstGeom prst="rect">
            <a:avLst/>
          </a:prstGeom>
          <a:noFill/>
        </p:spPr>
      </p:pic>
      <p:sp>
        <p:nvSpPr>
          <p:cNvPr id="18" name="Google Shape;61;p13"/>
          <p:cNvSpPr/>
          <p:nvPr/>
        </p:nvSpPr>
        <p:spPr>
          <a:xfrm>
            <a:off x="0" y="4870775"/>
            <a:ext cx="9144000" cy="272700"/>
          </a:xfrm>
          <a:prstGeom prst="rect">
            <a:avLst/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8593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81;p15"/>
          <p:cNvSpPr/>
          <p:nvPr/>
        </p:nvSpPr>
        <p:spPr>
          <a:xfrm>
            <a:off x="107504" y="131562"/>
            <a:ext cx="7390200" cy="435700"/>
          </a:xfrm>
          <a:prstGeom prst="roundRect">
            <a:avLst>
              <a:gd name="adj" fmla="val 16667"/>
            </a:avLst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107504" y="123478"/>
            <a:ext cx="86751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Diagnostics</a:t>
            </a:r>
            <a:endParaRPr sz="2000" b="1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843558"/>
            <a:ext cx="1440160" cy="5149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939902"/>
            <a:ext cx="1008112" cy="7200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1707654"/>
            <a:ext cx="792088" cy="485510"/>
          </a:xfrm>
          <a:prstGeom prst="rect">
            <a:avLst/>
          </a:prstGeom>
        </p:spPr>
      </p:pic>
      <p:pic>
        <p:nvPicPr>
          <p:cNvPr id="27" name="Google Shape;35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4048" y="915566"/>
            <a:ext cx="1008112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0352" y="843558"/>
            <a:ext cx="1080120" cy="51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52"/>
          <p:cNvGrpSpPr/>
          <p:nvPr/>
        </p:nvGrpSpPr>
        <p:grpSpPr>
          <a:xfrm>
            <a:off x="4355976" y="3867894"/>
            <a:ext cx="864096" cy="925071"/>
            <a:chOff x="3563888" y="4083918"/>
            <a:chExt cx="864096" cy="92507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635896" y="4083918"/>
              <a:ext cx="6953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3563888" y="4731990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b="1" dirty="0" err="1" smtClean="0">
                  <a:latin typeface="Agency FB" pitchFamily="34" charset="0"/>
                </a:rPr>
                <a:t>Mandala</a:t>
              </a:r>
              <a:endParaRPr lang="en-IN" sz="1200" b="1" dirty="0">
                <a:latin typeface="Agency FB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940152" y="3867894"/>
            <a:ext cx="1224136" cy="925071"/>
            <a:chOff x="4644008" y="4083918"/>
            <a:chExt cx="1224136" cy="9250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35066" y="4083918"/>
              <a:ext cx="96883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4644008" y="4731990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b="1" dirty="0" smtClean="0">
                  <a:latin typeface="Agency FB" pitchFamily="34" charset="0"/>
                </a:rPr>
                <a:t>Axolotl health</a:t>
              </a:r>
              <a:endParaRPr lang="en-IN" sz="1200" b="1" dirty="0">
                <a:latin typeface="Agency FB" pitchFamily="34" charset="0"/>
              </a:endParaRPr>
            </a:p>
          </p:txBody>
        </p:sp>
      </p:grpSp>
      <p:pic>
        <p:nvPicPr>
          <p:cNvPr id="17409" name="Picture 1" descr="C:\Users\Lipika\Desktop\Calendar\LOGO\Kozhnosys2.jpg"/>
          <p:cNvPicPr>
            <a:picLocks noChangeAspect="1" noChangeArrowheads="1"/>
          </p:cNvPicPr>
          <p:nvPr/>
        </p:nvPicPr>
        <p:blipFill>
          <a:blip r:embed="rId10"/>
          <a:srcRect t="34020" b="35741"/>
          <a:stretch>
            <a:fillRect/>
          </a:stretch>
        </p:blipFill>
        <p:spPr bwMode="auto">
          <a:xfrm>
            <a:off x="179512" y="1707654"/>
            <a:ext cx="1368152" cy="413723"/>
          </a:xfrm>
          <a:prstGeom prst="rect">
            <a:avLst/>
          </a:prstGeom>
          <a:noFill/>
        </p:spPr>
      </p:pic>
      <p:pic>
        <p:nvPicPr>
          <p:cNvPr id="17410" name="Picture 2" descr="C:\Users\Lipika\Desktop\Calendar\LOGO\1600659337316.jpg"/>
          <p:cNvPicPr>
            <a:picLocks noChangeAspect="1" noChangeArrowheads="1"/>
          </p:cNvPicPr>
          <p:nvPr/>
        </p:nvPicPr>
        <p:blipFill>
          <a:blip r:embed="rId11"/>
          <a:srcRect t="31100" b="27320"/>
          <a:stretch>
            <a:fillRect/>
          </a:stretch>
        </p:blipFill>
        <p:spPr bwMode="auto">
          <a:xfrm>
            <a:off x="6300192" y="1779662"/>
            <a:ext cx="1039091" cy="432048"/>
          </a:xfrm>
          <a:prstGeom prst="rect">
            <a:avLst/>
          </a:prstGeom>
          <a:noFill/>
        </p:spPr>
      </p:pic>
      <p:pic>
        <p:nvPicPr>
          <p:cNvPr id="17411" name="Picture 3" descr="C:\Users\Lipika\Desktop\Calendar\LOGO\IntignusBi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8024" y="1707654"/>
            <a:ext cx="1344499" cy="496565"/>
          </a:xfrm>
          <a:prstGeom prst="rect">
            <a:avLst/>
          </a:prstGeom>
          <a:noFill/>
        </p:spPr>
      </p:pic>
      <p:pic>
        <p:nvPicPr>
          <p:cNvPr id="17412" name="Picture 4" descr="C:\Users\Lipika\Desktop\Calendar\LOGO\Picture2 (2).png"/>
          <p:cNvPicPr>
            <a:picLocks noChangeAspect="1" noChangeArrowheads="1"/>
          </p:cNvPicPr>
          <p:nvPr/>
        </p:nvPicPr>
        <p:blipFill>
          <a:blip r:embed="rId13"/>
          <a:srcRect l="14122" t="11429" r="11560" b="11429"/>
          <a:stretch>
            <a:fillRect/>
          </a:stretch>
        </p:blipFill>
        <p:spPr bwMode="auto">
          <a:xfrm>
            <a:off x="3635896" y="1563638"/>
            <a:ext cx="720080" cy="744910"/>
          </a:xfrm>
          <a:prstGeom prst="rect">
            <a:avLst/>
          </a:prstGeom>
          <a:noFill/>
        </p:spPr>
      </p:pic>
      <p:pic>
        <p:nvPicPr>
          <p:cNvPr id="17413" name="Picture 5" descr="C:\Users\Lipika\Desktop\Calendar\LOGO\download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504" y="915566"/>
            <a:ext cx="1440160" cy="560062"/>
          </a:xfrm>
          <a:prstGeom prst="rect">
            <a:avLst/>
          </a:prstGeom>
          <a:noFill/>
        </p:spPr>
      </p:pic>
      <p:pic>
        <p:nvPicPr>
          <p:cNvPr id="17415" name="Picture 7" descr="Module Innovations - Crunchbase Company Profile &amp;amp; Fundi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47664" y="843558"/>
            <a:ext cx="2092733" cy="648072"/>
          </a:xfrm>
          <a:prstGeom prst="rect">
            <a:avLst/>
          </a:prstGeom>
          <a:noFill/>
        </p:spPr>
      </p:pic>
      <p:pic>
        <p:nvPicPr>
          <p:cNvPr id="17417" name="Picture 9" descr="Solitarius Biologicals | BI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00192" y="771550"/>
            <a:ext cx="1224136" cy="669195"/>
          </a:xfrm>
          <a:prstGeom prst="rect">
            <a:avLst/>
          </a:prstGeom>
          <a:noFill/>
        </p:spPr>
      </p:pic>
      <p:pic>
        <p:nvPicPr>
          <p:cNvPr id="17419" name="Picture 11" descr="arogya-logo-original-retina-new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9512" y="2571750"/>
            <a:ext cx="1691680" cy="312962"/>
          </a:xfrm>
          <a:prstGeom prst="rect">
            <a:avLst/>
          </a:prstGeom>
          <a:noFill/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8"/>
          <a:srcRect l="13500" t="10000" r="69845" b="86040"/>
          <a:stretch>
            <a:fillRect/>
          </a:stretch>
        </p:blipFill>
        <p:spPr bwMode="auto">
          <a:xfrm>
            <a:off x="179512" y="3291830"/>
            <a:ext cx="2538264" cy="3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 descr="light logo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339752" y="2499742"/>
            <a:ext cx="1080120" cy="679796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611560" y="3867894"/>
            <a:ext cx="1296144" cy="853064"/>
            <a:chOff x="251520" y="3795886"/>
            <a:chExt cx="1296144" cy="853064"/>
          </a:xfrm>
        </p:grpSpPr>
        <p:sp>
          <p:nvSpPr>
            <p:cNvPr id="28" name="TextBox 27"/>
            <p:cNvSpPr txBox="1"/>
            <p:nvPr/>
          </p:nvSpPr>
          <p:spPr>
            <a:xfrm>
              <a:off x="251520" y="4371951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b="1" dirty="0" smtClean="0">
                  <a:latin typeface="Agency FB" pitchFamily="34" charset="0"/>
                </a:rPr>
                <a:t>Virtual Sense Global</a:t>
              </a:r>
              <a:endParaRPr lang="en-IN" sz="1200" b="1" dirty="0">
                <a:latin typeface="Agency FB" pitchFamily="34" charset="0"/>
              </a:endParaRPr>
            </a:p>
          </p:txBody>
        </p:sp>
        <p:pic>
          <p:nvPicPr>
            <p:cNvPr id="17423" name="Picture 15" descr="Virtual Sense Global Technologies Private Limited - BreathAI | Company,  Contact Details, Directors, Email id.."/>
            <p:cNvPicPr>
              <a:picLocks noChangeAspect="1" noChangeArrowheads="1"/>
            </p:cNvPicPr>
            <p:nvPr/>
          </p:nvPicPr>
          <p:blipFill>
            <a:blip r:embed="rId20"/>
            <a:srcRect l="9219" t="12193" r="7806" b="22775"/>
            <a:stretch>
              <a:fillRect/>
            </a:stretch>
          </p:blipFill>
          <p:spPr bwMode="auto">
            <a:xfrm>
              <a:off x="539552" y="3795886"/>
              <a:ext cx="720080" cy="640071"/>
            </a:xfrm>
            <a:prstGeom prst="rect">
              <a:avLst/>
            </a:prstGeom>
            <a:noFill/>
          </p:spPr>
        </p:pic>
      </p:grpSp>
      <p:pic>
        <p:nvPicPr>
          <p:cNvPr id="17425" name="Picture 17" descr="SpotSense | Community Inspired Healthcare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851920" y="2499742"/>
            <a:ext cx="1944216" cy="548369"/>
          </a:xfrm>
          <a:prstGeom prst="rect">
            <a:avLst/>
          </a:prstGeom>
          <a:noFill/>
        </p:spPr>
      </p:pic>
      <p:pic>
        <p:nvPicPr>
          <p:cNvPr id="17427" name="Picture 19" descr="Lifeplot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156176" y="2427734"/>
            <a:ext cx="1080120" cy="675075"/>
          </a:xfrm>
          <a:prstGeom prst="rect">
            <a:avLst/>
          </a:prstGeom>
          <a:noFill/>
        </p:spPr>
      </p:pic>
      <p:pic>
        <p:nvPicPr>
          <p:cNvPr id="17429" name="Picture 21" descr="Startups @ Venture Center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203848" y="3291830"/>
            <a:ext cx="1580175" cy="360040"/>
          </a:xfrm>
          <a:prstGeom prst="rect">
            <a:avLst/>
          </a:prstGeom>
          <a:noFill/>
        </p:spPr>
      </p:pic>
      <p:pic>
        <p:nvPicPr>
          <p:cNvPr id="17431" name="Picture 23" descr="logo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148064" y="3291830"/>
            <a:ext cx="1656184" cy="486285"/>
          </a:xfrm>
          <a:prstGeom prst="rect">
            <a:avLst/>
          </a:prstGeom>
          <a:noFill/>
        </p:spPr>
      </p:pic>
      <p:pic>
        <p:nvPicPr>
          <p:cNvPr id="17433" name="Picture 25" descr="Fluorogent Analytics Company Profile: Valuation &amp;amp; Investors | PitchBook"/>
          <p:cNvPicPr>
            <a:picLocks noChangeAspect="1" noChangeArrowheads="1"/>
          </p:cNvPicPr>
          <p:nvPr/>
        </p:nvPicPr>
        <p:blipFill>
          <a:blip r:embed="rId25"/>
          <a:srcRect t="11340" b="13061"/>
          <a:stretch>
            <a:fillRect/>
          </a:stretch>
        </p:blipFill>
        <p:spPr bwMode="auto">
          <a:xfrm>
            <a:off x="7380312" y="2499742"/>
            <a:ext cx="1440160" cy="1088746"/>
          </a:xfrm>
          <a:prstGeom prst="rect">
            <a:avLst/>
          </a:prstGeom>
          <a:noFill/>
        </p:spPr>
      </p:pic>
      <p:pic>
        <p:nvPicPr>
          <p:cNvPr id="17436" name="Picture 28" descr="C:\Users\Lipika\Desktop\Calendar\LOGO\download (4).pn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907704" y="1707654"/>
            <a:ext cx="1512168" cy="424406"/>
          </a:xfrm>
          <a:prstGeom prst="rect">
            <a:avLst/>
          </a:prstGeom>
          <a:noFill/>
        </p:spPr>
      </p:pic>
      <p:pic>
        <p:nvPicPr>
          <p:cNvPr id="17438" name="Picture 30" descr="AmpViv Healthcare Private Limited | LinkedIn"/>
          <p:cNvPicPr>
            <a:picLocks noChangeAspect="1" noChangeArrowheads="1"/>
          </p:cNvPicPr>
          <p:nvPr/>
        </p:nvPicPr>
        <p:blipFill>
          <a:blip r:embed="rId27"/>
          <a:srcRect t="34020" b="28181"/>
          <a:stretch>
            <a:fillRect/>
          </a:stretch>
        </p:blipFill>
        <p:spPr bwMode="auto">
          <a:xfrm>
            <a:off x="7380312" y="3651870"/>
            <a:ext cx="1512168" cy="571592"/>
          </a:xfrm>
          <a:prstGeom prst="rect">
            <a:avLst/>
          </a:prstGeom>
          <a:noFill/>
        </p:spPr>
      </p:pic>
      <p:pic>
        <p:nvPicPr>
          <p:cNvPr id="58" name="Picture 57" descr="C:\Users\Lipika\Desktop\15 years website\VC 15th year Banner (2).png"/>
          <p:cNvPicPr>
            <a:picLocks noChangeAspect="1" noChangeArrowheads="1"/>
          </p:cNvPicPr>
          <p:nvPr/>
        </p:nvPicPr>
        <p:blipFill>
          <a:blip r:embed="rId28"/>
          <a:srcRect l="12937" t="12196" r="11455"/>
          <a:stretch>
            <a:fillRect/>
          </a:stretch>
        </p:blipFill>
        <p:spPr bwMode="auto">
          <a:xfrm>
            <a:off x="7172225" y="-1"/>
            <a:ext cx="1979712" cy="721269"/>
          </a:xfrm>
          <a:prstGeom prst="rect">
            <a:avLst/>
          </a:prstGeom>
          <a:noFill/>
        </p:spPr>
      </p:pic>
      <p:sp>
        <p:nvSpPr>
          <p:cNvPr id="37" name="Google Shape;61;p13"/>
          <p:cNvSpPr/>
          <p:nvPr/>
        </p:nvSpPr>
        <p:spPr>
          <a:xfrm>
            <a:off x="0" y="4870775"/>
            <a:ext cx="9144000" cy="272700"/>
          </a:xfrm>
          <a:prstGeom prst="rect">
            <a:avLst/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5345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81;p15"/>
          <p:cNvSpPr/>
          <p:nvPr/>
        </p:nvSpPr>
        <p:spPr>
          <a:xfrm>
            <a:off x="107504" y="123478"/>
            <a:ext cx="7390200" cy="435700"/>
          </a:xfrm>
          <a:prstGeom prst="roundRect">
            <a:avLst>
              <a:gd name="adj" fmla="val 16667"/>
            </a:avLst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107504" y="127130"/>
            <a:ext cx="86751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Therapeutics, </a:t>
            </a:r>
            <a:r>
              <a:rPr lang="en-US" sz="2000" b="1" dirty="0" err="1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Pharma</a:t>
            </a:r>
            <a:r>
              <a:rPr lang="en-US" sz="2000" b="1" dirty="0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b="1" dirty="0" err="1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Biopharma</a:t>
            </a:r>
            <a:endParaRPr sz="2000" b="1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851670"/>
            <a:ext cx="11239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7" y="3075806"/>
            <a:ext cx="2160239" cy="70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oup 37"/>
          <p:cNvGrpSpPr/>
          <p:nvPr/>
        </p:nvGrpSpPr>
        <p:grpSpPr>
          <a:xfrm>
            <a:off x="3563888" y="2067694"/>
            <a:ext cx="1224136" cy="811833"/>
            <a:chOff x="4211960" y="2211710"/>
            <a:chExt cx="1224136" cy="811833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11960" y="2211710"/>
              <a:ext cx="1204360" cy="58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4211960" y="2715766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 smtClean="0">
                  <a:latin typeface="Agency FB" pitchFamily="34" charset="0"/>
                </a:rPr>
                <a:t>Neel </a:t>
              </a:r>
              <a:r>
                <a:rPr lang="en-IN" dirty="0" err="1" smtClean="0">
                  <a:latin typeface="Agency FB" pitchFamily="34" charset="0"/>
                </a:rPr>
                <a:t>Agil</a:t>
              </a:r>
              <a:endParaRPr lang="en-IN" dirty="0">
                <a:latin typeface="Agency FB" pitchFamily="34" charset="0"/>
              </a:endParaRPr>
            </a:p>
          </p:txBody>
        </p:sp>
      </p:grpSp>
      <p:pic>
        <p:nvPicPr>
          <p:cNvPr id="15362" name="Picture 2" descr="Seagull Biosolutions - Crunchbase Company Profile &amp;amp; Fund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20" y="1059582"/>
            <a:ext cx="1656184" cy="603265"/>
          </a:xfrm>
          <a:prstGeom prst="rect">
            <a:avLst/>
          </a:prstGeom>
          <a:noFill/>
        </p:spPr>
      </p:pic>
      <p:pic>
        <p:nvPicPr>
          <p:cNvPr id="15364" name="Picture 4" descr="Shantani Company Profile: Valuation &amp;amp; Investors | PitchBook"/>
          <p:cNvPicPr>
            <a:picLocks noChangeAspect="1" noChangeArrowheads="1"/>
          </p:cNvPicPr>
          <p:nvPr/>
        </p:nvPicPr>
        <p:blipFill>
          <a:blip r:embed="rId7"/>
          <a:srcRect t="34020" b="31961"/>
          <a:stretch>
            <a:fillRect/>
          </a:stretch>
        </p:blipFill>
        <p:spPr bwMode="auto">
          <a:xfrm>
            <a:off x="2267744" y="1059582"/>
            <a:ext cx="1905000" cy="648072"/>
          </a:xfrm>
          <a:prstGeom prst="rect">
            <a:avLst/>
          </a:prstGeom>
          <a:noFill/>
        </p:spPr>
      </p:pic>
      <p:sp>
        <p:nvSpPr>
          <p:cNvPr id="15366" name="AutoShape 6" descr="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5369" name="Picture 9" descr="C:\Users\Lipika\Desktop\Calendar\LOGO\cy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520" y="1923678"/>
            <a:ext cx="1440160" cy="838003"/>
          </a:xfrm>
          <a:prstGeom prst="rect">
            <a:avLst/>
          </a:prstGeom>
          <a:noFill/>
        </p:spPr>
      </p:pic>
      <p:pic>
        <p:nvPicPr>
          <p:cNvPr id="15373" name="Picture 13" descr="https://lh3.googleusercontent.com/HRIsEmeQIQI6jkaUhlBV6sHZoQ21Ip1GOim89XX4gyIXBuQ48P-LtjDpP5_tNrTjPC5xDMtHw2FfRneYjCTl9GjN4thsE0zv0cAZZ5r-wcBx7JMJG8hxllZ4vR3W-1WjbokIv2Rbv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5976" y="771550"/>
            <a:ext cx="1152128" cy="1145188"/>
          </a:xfrm>
          <a:prstGeom prst="rect">
            <a:avLst/>
          </a:prstGeom>
          <a:noFill/>
        </p:spPr>
      </p:pic>
      <p:pic>
        <p:nvPicPr>
          <p:cNvPr id="15375" name="Picture 15" descr="G2B BIOLOGICS PRIVATE LIMITED PUNE MAHARASHTRA COMPANY OVERVIE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0152" y="771550"/>
            <a:ext cx="1008112" cy="1008112"/>
          </a:xfrm>
          <a:prstGeom prst="rect">
            <a:avLst/>
          </a:prstGeom>
          <a:noFill/>
        </p:spPr>
      </p:pic>
      <p:pic>
        <p:nvPicPr>
          <p:cNvPr id="15377" name="Picture 17" descr="Job Opportunity as Research Chemist in Florentis Pharmaceuticals Pvt. Lt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08304" y="843558"/>
            <a:ext cx="1573888" cy="864096"/>
          </a:xfrm>
          <a:prstGeom prst="rect">
            <a:avLst/>
          </a:prstGeom>
          <a:noFill/>
        </p:spPr>
      </p:pic>
      <p:sp>
        <p:nvSpPr>
          <p:cNvPr id="15379" name="AutoShape 19" descr="GPC LifeSciences Pvt Lt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5381" name="Picture 21" descr="May be an image of text that says 'OGPC LifeSciences Where technology meets commitment'"/>
          <p:cNvPicPr>
            <a:picLocks noChangeAspect="1" noChangeArrowheads="1"/>
          </p:cNvPicPr>
          <p:nvPr/>
        </p:nvPicPr>
        <p:blipFill>
          <a:blip r:embed="rId12"/>
          <a:srcRect l="12308" t="26154" r="13846" b="26154"/>
          <a:stretch>
            <a:fillRect/>
          </a:stretch>
        </p:blipFill>
        <p:spPr bwMode="auto">
          <a:xfrm>
            <a:off x="5508104" y="1995686"/>
            <a:ext cx="1512168" cy="976609"/>
          </a:xfrm>
          <a:prstGeom prst="rect">
            <a:avLst/>
          </a:prstGeom>
          <a:noFill/>
        </p:spPr>
      </p:pic>
      <p:pic>
        <p:nvPicPr>
          <p:cNvPr id="15383" name="Picture 23" descr="JBN Enterprises Company Profile: Valuation &amp;amp; Investors | PitchBoo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96336" y="1851670"/>
            <a:ext cx="1152128" cy="1152128"/>
          </a:xfrm>
          <a:prstGeom prst="rect">
            <a:avLst/>
          </a:prstGeom>
          <a:noFill/>
        </p:spPr>
      </p:pic>
      <p:pic>
        <p:nvPicPr>
          <p:cNvPr id="15385" name="Picture 25" descr="Connexon Biosolutions | Startups @ Venture Center"/>
          <p:cNvPicPr>
            <a:picLocks noChangeAspect="1" noChangeArrowheads="1"/>
          </p:cNvPicPr>
          <p:nvPr/>
        </p:nvPicPr>
        <p:blipFill>
          <a:blip r:embed="rId14"/>
          <a:srcRect l="5906" t="5559" r="2548" b="11060"/>
          <a:stretch>
            <a:fillRect/>
          </a:stretch>
        </p:blipFill>
        <p:spPr bwMode="auto">
          <a:xfrm>
            <a:off x="179512" y="3075806"/>
            <a:ext cx="2376264" cy="574903"/>
          </a:xfrm>
          <a:prstGeom prst="rect">
            <a:avLst/>
          </a:prstGeom>
          <a:noFill/>
        </p:spPr>
      </p:pic>
      <p:pic>
        <p:nvPicPr>
          <p:cNvPr id="15386" name="Picture 26" descr="C:\Users\Lipika\Desktop\Calendar\LOGO\Innovation-Biologicals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91680" y="4011910"/>
            <a:ext cx="2785864" cy="522350"/>
          </a:xfrm>
          <a:prstGeom prst="rect">
            <a:avLst/>
          </a:prstGeom>
          <a:noFill/>
        </p:spPr>
      </p:pic>
      <p:pic>
        <p:nvPicPr>
          <p:cNvPr id="15388" name="Picture 28" descr="lamark biotech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43808" y="2931790"/>
            <a:ext cx="1512168" cy="816092"/>
          </a:xfrm>
          <a:prstGeom prst="rect">
            <a:avLst/>
          </a:prstGeom>
          <a:noFill/>
        </p:spPr>
      </p:pic>
      <p:pic>
        <p:nvPicPr>
          <p:cNvPr id="15390" name="Picture 30" descr="Daga Global Chemicals Pvt Ltd | LinkedIn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68344" y="3075806"/>
            <a:ext cx="1008112" cy="1008112"/>
          </a:xfrm>
          <a:prstGeom prst="rect">
            <a:avLst/>
          </a:prstGeom>
          <a:noFill/>
        </p:spPr>
      </p:pic>
      <p:pic>
        <p:nvPicPr>
          <p:cNvPr id="15392" name="Picture 32" descr="AbGenics Lifesciences | LinkedIn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020272" y="4155926"/>
            <a:ext cx="1800200" cy="598266"/>
          </a:xfrm>
          <a:prstGeom prst="rect">
            <a:avLst/>
          </a:prstGeom>
          <a:noFill/>
        </p:spPr>
      </p:pic>
      <p:pic>
        <p:nvPicPr>
          <p:cNvPr id="15393" name="Picture 33" descr="C:\Users\Lipika\Desktop\Calendar\LOGO\omni1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16016" y="4083918"/>
            <a:ext cx="2148458" cy="566680"/>
          </a:xfrm>
          <a:prstGeom prst="rect">
            <a:avLst/>
          </a:prstGeom>
          <a:noFill/>
        </p:spPr>
      </p:pic>
      <p:pic>
        <p:nvPicPr>
          <p:cNvPr id="15395" name="Picture 35" descr="Avieum Life Sciences Pvt Ltd | LinkedIn"/>
          <p:cNvPicPr>
            <a:picLocks noChangeAspect="1" noChangeArrowheads="1"/>
          </p:cNvPicPr>
          <p:nvPr/>
        </p:nvPicPr>
        <p:blipFill>
          <a:blip r:embed="rId20"/>
          <a:srcRect t="26460" b="24401"/>
          <a:stretch>
            <a:fillRect/>
          </a:stretch>
        </p:blipFill>
        <p:spPr bwMode="auto">
          <a:xfrm>
            <a:off x="179512" y="3939902"/>
            <a:ext cx="1465385" cy="720080"/>
          </a:xfrm>
          <a:prstGeom prst="rect">
            <a:avLst/>
          </a:prstGeom>
          <a:noFill/>
        </p:spPr>
      </p:pic>
      <p:pic>
        <p:nvPicPr>
          <p:cNvPr id="49" name="Picture 48" descr="C:\Users\Lipika\Desktop\15 years website\VC 15th year Banner (2).png"/>
          <p:cNvPicPr>
            <a:picLocks noChangeAspect="1" noChangeArrowheads="1"/>
          </p:cNvPicPr>
          <p:nvPr/>
        </p:nvPicPr>
        <p:blipFill>
          <a:blip r:embed="rId21"/>
          <a:srcRect l="12937" t="12196" r="11455"/>
          <a:stretch>
            <a:fillRect/>
          </a:stretch>
        </p:blipFill>
        <p:spPr bwMode="auto">
          <a:xfrm>
            <a:off x="7172225" y="-1"/>
            <a:ext cx="1979712" cy="721269"/>
          </a:xfrm>
          <a:prstGeom prst="rect">
            <a:avLst/>
          </a:prstGeom>
          <a:noFill/>
        </p:spPr>
      </p:pic>
      <p:sp>
        <p:nvSpPr>
          <p:cNvPr id="27" name="Google Shape;61;p13"/>
          <p:cNvSpPr/>
          <p:nvPr/>
        </p:nvSpPr>
        <p:spPr>
          <a:xfrm>
            <a:off x="0" y="4870775"/>
            <a:ext cx="9144000" cy="272700"/>
          </a:xfrm>
          <a:prstGeom prst="rect">
            <a:avLst/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421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81;p15"/>
          <p:cNvSpPr/>
          <p:nvPr/>
        </p:nvSpPr>
        <p:spPr>
          <a:xfrm>
            <a:off x="107504" y="131470"/>
            <a:ext cx="7390200" cy="435700"/>
          </a:xfrm>
          <a:prstGeom prst="roundRect">
            <a:avLst>
              <a:gd name="adj" fmla="val 16667"/>
            </a:avLst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107504" y="135122"/>
            <a:ext cx="86751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Energy and environment</a:t>
            </a:r>
            <a:endParaRPr sz="2000" b="1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915566"/>
            <a:ext cx="11430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843559"/>
            <a:ext cx="1008112" cy="9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300192" y="1923678"/>
            <a:ext cx="2652658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216" y="2643758"/>
            <a:ext cx="12241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/>
          <p:cNvGrpSpPr/>
          <p:nvPr/>
        </p:nvGrpSpPr>
        <p:grpSpPr>
          <a:xfrm>
            <a:off x="5220072" y="3435846"/>
            <a:ext cx="1224136" cy="901988"/>
            <a:chOff x="5364088" y="3939902"/>
            <a:chExt cx="1224136" cy="901988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580112" y="3939902"/>
              <a:ext cx="771525" cy="72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5364088" y="4587974"/>
              <a:ext cx="12241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50" dirty="0" err="1" smtClean="0">
                  <a:latin typeface="Agency FB" pitchFamily="34" charset="0"/>
                </a:rPr>
                <a:t>Orayna</a:t>
              </a:r>
              <a:r>
                <a:rPr lang="en-IN" sz="1050" dirty="0" smtClean="0">
                  <a:latin typeface="Agency FB" pitchFamily="34" charset="0"/>
                </a:rPr>
                <a:t> Solutions</a:t>
              </a:r>
              <a:endParaRPr lang="en-IN" sz="1050" dirty="0">
                <a:latin typeface="Agency FB" pitchFamily="34" charset="0"/>
              </a:endParaRPr>
            </a:p>
          </p:txBody>
        </p:sp>
      </p:grpSp>
      <p:pic>
        <p:nvPicPr>
          <p:cNvPr id="34" name="Picture 33" descr="C:\Users\Lipika\Desktop\15 years website\VC 15th year Banner (2).png"/>
          <p:cNvPicPr>
            <a:picLocks noChangeAspect="1" noChangeArrowheads="1"/>
          </p:cNvPicPr>
          <p:nvPr/>
        </p:nvPicPr>
        <p:blipFill>
          <a:blip r:embed="rId8"/>
          <a:srcRect l="12937" t="12196" r="11455"/>
          <a:stretch>
            <a:fillRect/>
          </a:stretch>
        </p:blipFill>
        <p:spPr bwMode="auto">
          <a:xfrm>
            <a:off x="7172225" y="-1"/>
            <a:ext cx="1979712" cy="721269"/>
          </a:xfrm>
          <a:prstGeom prst="rect">
            <a:avLst/>
          </a:prstGeom>
          <a:noFill/>
        </p:spPr>
      </p:pic>
      <p:pic>
        <p:nvPicPr>
          <p:cNvPr id="10242" name="Picture 2" descr="SYS3E Technologies | LinkedIn"/>
          <p:cNvPicPr>
            <a:picLocks noChangeAspect="1" noChangeArrowheads="1"/>
          </p:cNvPicPr>
          <p:nvPr/>
        </p:nvPicPr>
        <p:blipFill>
          <a:blip r:embed="rId9"/>
          <a:srcRect t="30240" b="31961"/>
          <a:stretch>
            <a:fillRect/>
          </a:stretch>
        </p:blipFill>
        <p:spPr bwMode="auto">
          <a:xfrm>
            <a:off x="251520" y="987574"/>
            <a:ext cx="1905000" cy="720080"/>
          </a:xfrm>
          <a:prstGeom prst="rect">
            <a:avLst/>
          </a:prstGeom>
          <a:noFill/>
        </p:spPr>
      </p:pic>
      <p:pic>
        <p:nvPicPr>
          <p:cNvPr id="10243" name="Picture 3" descr="C:\Users\Lipika\Desktop\Calendar\LOGO\aplog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11760" y="987574"/>
            <a:ext cx="2000250" cy="666750"/>
          </a:xfrm>
          <a:prstGeom prst="rect">
            <a:avLst/>
          </a:prstGeom>
          <a:noFill/>
        </p:spPr>
      </p:pic>
      <p:pic>
        <p:nvPicPr>
          <p:cNvPr id="10245" name="Picture 5" descr="Craste – We Build It Bett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7984" y="1131590"/>
            <a:ext cx="1958959" cy="432048"/>
          </a:xfrm>
          <a:prstGeom prst="rect">
            <a:avLst/>
          </a:prstGeom>
          <a:noFill/>
        </p:spPr>
      </p:pic>
      <p:sp>
        <p:nvSpPr>
          <p:cNvPr id="10247" name="AutoShape 7" descr="Home - Zero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48" name="Picture 8" descr="C:\Users\Lipika\Desktop\Calendar\LOGO\download (6)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520" y="1995686"/>
            <a:ext cx="1800200" cy="378410"/>
          </a:xfrm>
          <a:prstGeom prst="rect">
            <a:avLst/>
          </a:prstGeom>
          <a:noFill/>
        </p:spPr>
      </p:pic>
      <p:pic>
        <p:nvPicPr>
          <p:cNvPr id="10250" name="Picture 10" descr="ZeroPlast Labs | LinkedIn"/>
          <p:cNvPicPr>
            <a:picLocks noChangeAspect="1" noChangeArrowheads="1"/>
          </p:cNvPicPr>
          <p:nvPr/>
        </p:nvPicPr>
        <p:blipFill>
          <a:blip r:embed="rId13"/>
          <a:srcRect t="30240" b="35741"/>
          <a:stretch>
            <a:fillRect/>
          </a:stretch>
        </p:blipFill>
        <p:spPr bwMode="auto">
          <a:xfrm>
            <a:off x="2411760" y="1851670"/>
            <a:ext cx="1693333" cy="576064"/>
          </a:xfrm>
          <a:prstGeom prst="rect">
            <a:avLst/>
          </a:prstGeom>
          <a:noFill/>
        </p:spPr>
      </p:pic>
      <p:pic>
        <p:nvPicPr>
          <p:cNvPr id="10251" name="Picture 11" descr="C:\Users\Lipika\Desktop\Calendar\LOGO\NobleExchange-Logo-Horizontal-Lockup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3968" y="1995686"/>
            <a:ext cx="1872208" cy="374442"/>
          </a:xfrm>
          <a:prstGeom prst="rect">
            <a:avLst/>
          </a:prstGeom>
          <a:noFill/>
        </p:spPr>
      </p:pic>
      <p:pic>
        <p:nvPicPr>
          <p:cNvPr id="10253" name="Picture 13" descr="Projects"/>
          <p:cNvPicPr>
            <a:picLocks noChangeAspect="1" noChangeArrowheads="1"/>
          </p:cNvPicPr>
          <p:nvPr/>
        </p:nvPicPr>
        <p:blipFill>
          <a:blip r:embed="rId15"/>
          <a:srcRect l="22235" r="20589"/>
          <a:stretch>
            <a:fillRect/>
          </a:stretch>
        </p:blipFill>
        <p:spPr bwMode="auto">
          <a:xfrm>
            <a:off x="251520" y="2571750"/>
            <a:ext cx="792088" cy="925513"/>
          </a:xfrm>
          <a:prstGeom prst="rect">
            <a:avLst/>
          </a:prstGeom>
          <a:noFill/>
        </p:spPr>
      </p:pic>
      <p:pic>
        <p:nvPicPr>
          <p:cNvPr id="10255" name="Picture 15" descr="Untitled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87624" y="2787774"/>
            <a:ext cx="1800200" cy="515571"/>
          </a:xfrm>
          <a:prstGeom prst="rect">
            <a:avLst/>
          </a:prstGeom>
          <a:noFill/>
        </p:spPr>
      </p:pic>
      <p:pic>
        <p:nvPicPr>
          <p:cNvPr id="38" name="Picture 11" descr="C:\Users\Lipika\Desktop\Calendar\LOGO\weinnovate2.jpg"/>
          <p:cNvPicPr>
            <a:picLocks noChangeAspect="1" noChangeArrowheads="1"/>
          </p:cNvPicPr>
          <p:nvPr/>
        </p:nvPicPr>
        <p:blipFill>
          <a:blip r:embed="rId17"/>
          <a:srcRect t="15120" b="20621"/>
          <a:stretch>
            <a:fillRect/>
          </a:stretch>
        </p:blipFill>
        <p:spPr bwMode="auto">
          <a:xfrm>
            <a:off x="7687235" y="2499742"/>
            <a:ext cx="1456765" cy="936104"/>
          </a:xfrm>
          <a:prstGeom prst="rect">
            <a:avLst/>
          </a:prstGeom>
          <a:noFill/>
        </p:spPr>
      </p:pic>
      <p:pic>
        <p:nvPicPr>
          <p:cNvPr id="10257" name="Picture 17" descr="Ninsar Agritech Pvt. Ltd. - Service Provider from Kothrud, Pune, India |  About U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40352" y="3507854"/>
            <a:ext cx="1143000" cy="1143001"/>
          </a:xfrm>
          <a:prstGeom prst="rect">
            <a:avLst/>
          </a:prstGeom>
          <a:noFill/>
        </p:spPr>
      </p:pic>
      <p:pic>
        <p:nvPicPr>
          <p:cNvPr id="10258" name="Picture 18" descr="C:\Users\Lipika\Desktop\Calendar\LOGO\1. Padcare logo png-01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1520" y="3723878"/>
            <a:ext cx="1368152" cy="665758"/>
          </a:xfrm>
          <a:prstGeom prst="rect">
            <a:avLst/>
          </a:prstGeom>
          <a:noFill/>
        </p:spPr>
      </p:pic>
      <p:pic>
        <p:nvPicPr>
          <p:cNvPr id="10259" name="Picture 19" descr="C:\Users\Lipika\Desktop\Calendar\LOGO\VIVIRA logo.jpg"/>
          <p:cNvPicPr>
            <a:picLocks noChangeAspect="1" noChangeArrowheads="1"/>
          </p:cNvPicPr>
          <p:nvPr/>
        </p:nvPicPr>
        <p:blipFill>
          <a:blip r:embed="rId20"/>
          <a:srcRect t="34880" b="34880"/>
          <a:stretch>
            <a:fillRect/>
          </a:stretch>
        </p:blipFill>
        <p:spPr bwMode="auto">
          <a:xfrm>
            <a:off x="5076056" y="2859782"/>
            <a:ext cx="1190625" cy="360040"/>
          </a:xfrm>
          <a:prstGeom prst="rect">
            <a:avLst/>
          </a:prstGeom>
          <a:noFill/>
        </p:spPr>
      </p:pic>
      <p:pic>
        <p:nvPicPr>
          <p:cNvPr id="10261" name="Picture 21" descr="PIXY ELECTRIC CARS PVT LTD | LinkedIn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660232" y="3579862"/>
            <a:ext cx="792088" cy="792088"/>
          </a:xfrm>
          <a:prstGeom prst="rect">
            <a:avLst/>
          </a:prstGeom>
          <a:noFill/>
        </p:spPr>
      </p:pic>
      <p:pic>
        <p:nvPicPr>
          <p:cNvPr id="10263" name="Picture 23" descr="Econirmitee Infrastructure &amp;amp; Services Pvt. Ltd. | Startups @ Venture Center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419872" y="3939902"/>
            <a:ext cx="1800200" cy="432470"/>
          </a:xfrm>
          <a:prstGeom prst="rect">
            <a:avLst/>
          </a:prstGeom>
          <a:noFill/>
        </p:spPr>
      </p:pic>
      <p:pic>
        <p:nvPicPr>
          <p:cNvPr id="10265" name="Picture 25" descr="REVY Environmental Solutions on working with Startup India"/>
          <p:cNvPicPr>
            <a:picLocks noChangeAspect="1" noChangeArrowheads="1"/>
          </p:cNvPicPr>
          <p:nvPr/>
        </p:nvPicPr>
        <p:blipFill>
          <a:blip r:embed="rId23"/>
          <a:srcRect l="5830" t="17581" r="4773" b="12094"/>
          <a:stretch>
            <a:fillRect/>
          </a:stretch>
        </p:blipFill>
        <p:spPr bwMode="auto">
          <a:xfrm>
            <a:off x="1763688" y="3651870"/>
            <a:ext cx="1656184" cy="432048"/>
          </a:xfrm>
          <a:prstGeom prst="rect">
            <a:avLst/>
          </a:prstGeom>
          <a:noFill/>
        </p:spPr>
      </p:pic>
      <p:pic>
        <p:nvPicPr>
          <p:cNvPr id="10267" name="Picture 27" descr="Greenovate Solutions Pvt. Ltd. | LinkedIn"/>
          <p:cNvPicPr>
            <a:picLocks noChangeAspect="1" noChangeArrowheads="1"/>
          </p:cNvPicPr>
          <p:nvPr/>
        </p:nvPicPr>
        <p:blipFill>
          <a:blip r:embed="rId24"/>
          <a:srcRect l="11340" t="34020" r="13061" b="35741"/>
          <a:stretch>
            <a:fillRect/>
          </a:stretch>
        </p:blipFill>
        <p:spPr bwMode="auto">
          <a:xfrm>
            <a:off x="3131840" y="2715766"/>
            <a:ext cx="1800200" cy="720080"/>
          </a:xfrm>
          <a:prstGeom prst="rect">
            <a:avLst/>
          </a:prstGeom>
          <a:noFill/>
        </p:spPr>
      </p:pic>
      <p:sp>
        <p:nvSpPr>
          <p:cNvPr id="47" name="Google Shape;61;p13"/>
          <p:cNvSpPr/>
          <p:nvPr/>
        </p:nvSpPr>
        <p:spPr>
          <a:xfrm>
            <a:off x="0" y="4870775"/>
            <a:ext cx="9144000" cy="272700"/>
          </a:xfrm>
          <a:prstGeom prst="rect">
            <a:avLst/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923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1;p15"/>
          <p:cNvSpPr/>
          <p:nvPr/>
        </p:nvSpPr>
        <p:spPr>
          <a:xfrm>
            <a:off x="107504" y="195486"/>
            <a:ext cx="7390200" cy="435700"/>
          </a:xfrm>
          <a:prstGeom prst="roundRect">
            <a:avLst>
              <a:gd name="adj" fmla="val 16667"/>
            </a:avLst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107504" y="195486"/>
            <a:ext cx="86751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Agriculture and food</a:t>
            </a:r>
            <a:endParaRPr sz="2000" b="1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87574"/>
            <a:ext cx="1224136" cy="1073671"/>
          </a:xfrm>
          <a:prstGeom prst="rect">
            <a:avLst/>
          </a:prstGeom>
        </p:spPr>
      </p:pic>
      <p:pic>
        <p:nvPicPr>
          <p:cNvPr id="11266" name="Picture 2" descr="BharatAgri - Crunchbase Company Profile &amp;amp; Fund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843558"/>
            <a:ext cx="1296144" cy="1296144"/>
          </a:xfrm>
          <a:prstGeom prst="rect">
            <a:avLst/>
          </a:prstGeom>
          <a:noFill/>
        </p:spPr>
      </p:pic>
      <p:pic>
        <p:nvPicPr>
          <p:cNvPr id="11268" name="Picture 4" descr="Sense It Out | YourSto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736" y="843558"/>
            <a:ext cx="1224136" cy="1224136"/>
          </a:xfrm>
          <a:prstGeom prst="rect">
            <a:avLst/>
          </a:prstGeom>
          <a:noFill/>
        </p:spPr>
      </p:pic>
      <p:pic>
        <p:nvPicPr>
          <p:cNvPr id="11270" name="Picture 6" descr="Fudokame - Overview, Competitors, and Employees | Apollo.io"/>
          <p:cNvPicPr>
            <a:picLocks noChangeAspect="1" noChangeArrowheads="1"/>
          </p:cNvPicPr>
          <p:nvPr/>
        </p:nvPicPr>
        <p:blipFill>
          <a:blip r:embed="rId6"/>
          <a:srcRect t="30240" b="31961"/>
          <a:stretch>
            <a:fillRect/>
          </a:stretch>
        </p:blipFill>
        <p:spPr bwMode="auto">
          <a:xfrm>
            <a:off x="6372200" y="2427734"/>
            <a:ext cx="2095500" cy="792088"/>
          </a:xfrm>
          <a:prstGeom prst="rect">
            <a:avLst/>
          </a:prstGeom>
          <a:noFill/>
        </p:spPr>
      </p:pic>
      <p:pic>
        <p:nvPicPr>
          <p:cNvPr id="11272" name="Picture 8" descr="Barefeet Analytics Pvt. Ltd. | LinkedIn"/>
          <p:cNvPicPr>
            <a:picLocks noChangeAspect="1" noChangeArrowheads="1"/>
          </p:cNvPicPr>
          <p:nvPr/>
        </p:nvPicPr>
        <p:blipFill>
          <a:blip r:embed="rId7"/>
          <a:srcRect t="30240" b="28181"/>
          <a:stretch>
            <a:fillRect/>
          </a:stretch>
        </p:blipFill>
        <p:spPr bwMode="auto">
          <a:xfrm>
            <a:off x="3563888" y="2427734"/>
            <a:ext cx="2251364" cy="936104"/>
          </a:xfrm>
          <a:prstGeom prst="rect">
            <a:avLst/>
          </a:prstGeom>
          <a:noFill/>
        </p:spPr>
      </p:pic>
      <p:pic>
        <p:nvPicPr>
          <p:cNvPr id="11274" name="Picture 10" descr="Distinct Horizon | LinkedI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920" y="915566"/>
            <a:ext cx="1152128" cy="1152128"/>
          </a:xfrm>
          <a:prstGeom prst="rect">
            <a:avLst/>
          </a:prstGeom>
          <a:noFill/>
        </p:spPr>
      </p:pic>
      <p:pic>
        <p:nvPicPr>
          <p:cNvPr id="11276" name="Picture 12" descr="Portfolio"/>
          <p:cNvPicPr>
            <a:picLocks noChangeAspect="1" noChangeArrowheads="1"/>
          </p:cNvPicPr>
          <p:nvPr/>
        </p:nvPicPr>
        <p:blipFill>
          <a:blip r:embed="rId9"/>
          <a:srcRect l="13608" t="15120" r="13817" b="18353"/>
          <a:stretch>
            <a:fillRect/>
          </a:stretch>
        </p:blipFill>
        <p:spPr bwMode="auto">
          <a:xfrm>
            <a:off x="5508104" y="843558"/>
            <a:ext cx="1492529" cy="1368152"/>
          </a:xfrm>
          <a:prstGeom prst="rect">
            <a:avLst/>
          </a:prstGeom>
          <a:noFill/>
        </p:spPr>
      </p:pic>
      <p:pic>
        <p:nvPicPr>
          <p:cNvPr id="11278" name="Picture 14" descr="Bio-Prime AgriSolutions Pvt. Ltd.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528" y="2499742"/>
            <a:ext cx="2520280" cy="707843"/>
          </a:xfrm>
          <a:prstGeom prst="rect">
            <a:avLst/>
          </a:prstGeom>
          <a:noFill/>
        </p:spPr>
      </p:pic>
      <p:pic>
        <p:nvPicPr>
          <p:cNvPr id="11280" name="Picture 16" descr="Soilsens Pane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55776" y="3795886"/>
            <a:ext cx="2448272" cy="709312"/>
          </a:xfrm>
          <a:prstGeom prst="rect">
            <a:avLst/>
          </a:prstGeom>
          <a:noFill/>
        </p:spPr>
      </p:pic>
      <p:pic>
        <p:nvPicPr>
          <p:cNvPr id="11282" name="Picture 18" descr="Company Profile - SWASTI AGRO AND BIOPRODUCTS PVT LTD | Kaam Hai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96136" y="3579862"/>
            <a:ext cx="2376264" cy="1107308"/>
          </a:xfrm>
          <a:prstGeom prst="rect">
            <a:avLst/>
          </a:prstGeom>
          <a:noFill/>
        </p:spPr>
      </p:pic>
      <p:pic>
        <p:nvPicPr>
          <p:cNvPr id="11284" name="Picture 20" descr="Our Incubatee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7544" y="3435846"/>
            <a:ext cx="1368152" cy="1368152"/>
          </a:xfrm>
          <a:prstGeom prst="rect">
            <a:avLst/>
          </a:prstGeom>
          <a:noFill/>
        </p:spPr>
      </p:pic>
      <p:pic>
        <p:nvPicPr>
          <p:cNvPr id="29" name="Picture 28" descr="C:\Users\Lipika\Desktop\15 years website\VC 15th year Banner (2).png"/>
          <p:cNvPicPr>
            <a:picLocks noChangeAspect="1" noChangeArrowheads="1"/>
          </p:cNvPicPr>
          <p:nvPr/>
        </p:nvPicPr>
        <p:blipFill>
          <a:blip r:embed="rId14"/>
          <a:srcRect l="12937" t="12196" r="11455"/>
          <a:stretch>
            <a:fillRect/>
          </a:stretch>
        </p:blipFill>
        <p:spPr bwMode="auto">
          <a:xfrm>
            <a:off x="7172225" y="-1"/>
            <a:ext cx="1979712" cy="721269"/>
          </a:xfrm>
          <a:prstGeom prst="rect">
            <a:avLst/>
          </a:prstGeom>
          <a:noFill/>
        </p:spPr>
      </p:pic>
      <p:sp>
        <p:nvSpPr>
          <p:cNvPr id="16" name="Google Shape;61;p13"/>
          <p:cNvSpPr/>
          <p:nvPr/>
        </p:nvSpPr>
        <p:spPr>
          <a:xfrm>
            <a:off x="0" y="4870775"/>
            <a:ext cx="9144000" cy="272700"/>
          </a:xfrm>
          <a:prstGeom prst="rect">
            <a:avLst/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237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81;p15"/>
          <p:cNvSpPr/>
          <p:nvPr/>
        </p:nvSpPr>
        <p:spPr>
          <a:xfrm>
            <a:off x="107504" y="51470"/>
            <a:ext cx="7390200" cy="648072"/>
          </a:xfrm>
          <a:prstGeom prst="roundRect">
            <a:avLst>
              <a:gd name="adj" fmla="val 16667"/>
            </a:avLst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107504" y="-20538"/>
            <a:ext cx="731261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134E8E"/>
                </a:solidFill>
                <a:latin typeface="Montserrat"/>
                <a:ea typeface="Montserrat"/>
                <a:cs typeface="Montserrat"/>
                <a:sym typeface="Montserrat"/>
              </a:rPr>
              <a:t>Industrial automation, sensors, IOT, mobility, drones, modeling tools, software, communication </a:t>
            </a:r>
            <a:endParaRPr sz="2000" b="1" dirty="0">
              <a:solidFill>
                <a:srgbClr val="134E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1995686"/>
            <a:ext cx="2088232" cy="46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8384" y="1059582"/>
            <a:ext cx="713240" cy="67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896" y="3435846"/>
            <a:ext cx="160548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580112" y="2787774"/>
            <a:ext cx="2088232" cy="4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763688" y="4155926"/>
            <a:ext cx="1728192" cy="60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79513" y="3579862"/>
            <a:ext cx="1291448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911752" y="3291830"/>
            <a:ext cx="2232248" cy="64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/>
          <a:srcRect l="18443" r="44393"/>
          <a:stretch>
            <a:fillRect/>
          </a:stretch>
        </p:blipFill>
        <p:spPr bwMode="auto">
          <a:xfrm>
            <a:off x="6156176" y="1275606"/>
            <a:ext cx="1512168" cy="42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1691680" y="3507854"/>
            <a:ext cx="1872208" cy="51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Tarana Wireless - Career Pag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504" y="1131590"/>
            <a:ext cx="1584176" cy="652308"/>
          </a:xfrm>
          <a:prstGeom prst="rect">
            <a:avLst/>
          </a:prstGeom>
          <a:noFill/>
        </p:spPr>
      </p:pic>
      <p:pic>
        <p:nvPicPr>
          <p:cNvPr id="9220" name="Picture 4" descr="Truein | LinkedIn"/>
          <p:cNvPicPr>
            <a:picLocks noChangeAspect="1" noChangeArrowheads="1"/>
          </p:cNvPicPr>
          <p:nvPr/>
        </p:nvPicPr>
        <p:blipFill>
          <a:blip r:embed="rId13"/>
          <a:srcRect t="26460" b="35741"/>
          <a:stretch>
            <a:fillRect/>
          </a:stretch>
        </p:blipFill>
        <p:spPr bwMode="auto">
          <a:xfrm>
            <a:off x="1907704" y="1275606"/>
            <a:ext cx="1333500" cy="504056"/>
          </a:xfrm>
          <a:prstGeom prst="rect">
            <a:avLst/>
          </a:prstGeom>
          <a:noFill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4"/>
          <a:srcRect l="2000" t="11778" r="82000" b="82666"/>
          <a:stretch>
            <a:fillRect/>
          </a:stretch>
        </p:blipFill>
        <p:spPr bwMode="auto">
          <a:xfrm>
            <a:off x="3419872" y="1275606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FlytBase: Investment rounds, top customers, partners and investors | i3  Connec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60032" y="1923678"/>
            <a:ext cx="1897411" cy="648072"/>
          </a:xfrm>
          <a:prstGeom prst="rect">
            <a:avLst/>
          </a:prstGeom>
          <a:noFill/>
        </p:spPr>
      </p:pic>
      <p:pic>
        <p:nvPicPr>
          <p:cNvPr id="9224" name="Picture 8" descr="https://www.batterypool.com/static/assets/img/logo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55776" y="2067694"/>
            <a:ext cx="1866900" cy="266700"/>
          </a:xfrm>
          <a:prstGeom prst="rect">
            <a:avLst/>
          </a:prstGeom>
          <a:noFill/>
        </p:spPr>
      </p:pic>
      <p:pic>
        <p:nvPicPr>
          <p:cNvPr id="9226" name="Picture 10" descr="product development outsourcing for startups | Education management,  Technology, Energy management"/>
          <p:cNvPicPr>
            <a:picLocks noChangeAspect="1" noChangeArrowheads="1"/>
          </p:cNvPicPr>
          <p:nvPr/>
        </p:nvPicPr>
        <p:blipFill>
          <a:blip r:embed="rId17"/>
          <a:srcRect t="31250" b="31250"/>
          <a:stretch>
            <a:fillRect/>
          </a:stretch>
        </p:blipFill>
        <p:spPr bwMode="auto">
          <a:xfrm>
            <a:off x="251520" y="2715766"/>
            <a:ext cx="1536171" cy="576064"/>
          </a:xfrm>
          <a:prstGeom prst="rect">
            <a:avLst/>
          </a:prstGeom>
          <a:noFill/>
        </p:spPr>
      </p:pic>
      <p:pic>
        <p:nvPicPr>
          <p:cNvPr id="9228" name="Picture 12" descr="Process Design and Engineering Solution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923928" y="2571750"/>
            <a:ext cx="1480163" cy="720080"/>
          </a:xfrm>
          <a:prstGeom prst="rect">
            <a:avLst/>
          </a:prstGeom>
          <a:noFill/>
        </p:spPr>
      </p:pic>
      <p:pic>
        <p:nvPicPr>
          <p:cNvPr id="9230" name="Picture 14" descr="Helium Consulting Pvt. Ltd. | Startups @ Venture Center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051720" y="2571750"/>
            <a:ext cx="1656184" cy="753693"/>
          </a:xfrm>
          <a:prstGeom prst="rect">
            <a:avLst/>
          </a:prstGeom>
          <a:noFill/>
        </p:spPr>
      </p:pic>
      <p:pic>
        <p:nvPicPr>
          <p:cNvPr id="9232" name="Picture 16" descr="No photo description available."/>
          <p:cNvPicPr>
            <a:picLocks noChangeAspect="1" noChangeArrowheads="1"/>
          </p:cNvPicPr>
          <p:nvPr/>
        </p:nvPicPr>
        <p:blipFill>
          <a:blip r:embed="rId20"/>
          <a:srcRect l="20999" t="40372" r="20924" b="41171"/>
          <a:stretch>
            <a:fillRect/>
          </a:stretch>
        </p:blipFill>
        <p:spPr bwMode="auto">
          <a:xfrm>
            <a:off x="7812360" y="2715766"/>
            <a:ext cx="1080120" cy="457678"/>
          </a:xfrm>
          <a:prstGeom prst="rect">
            <a:avLst/>
          </a:prstGeom>
          <a:noFill/>
        </p:spPr>
      </p:pic>
      <p:pic>
        <p:nvPicPr>
          <p:cNvPr id="9234" name="Picture 18" descr="Profile"/>
          <p:cNvPicPr>
            <a:picLocks noChangeAspect="1" noChangeArrowheads="1"/>
          </p:cNvPicPr>
          <p:nvPr/>
        </p:nvPicPr>
        <p:blipFill>
          <a:blip r:embed="rId21"/>
          <a:srcRect l="8568" t="35113" r="8273" b="34396"/>
          <a:stretch>
            <a:fillRect/>
          </a:stretch>
        </p:blipFill>
        <p:spPr bwMode="auto">
          <a:xfrm>
            <a:off x="7020272" y="2067694"/>
            <a:ext cx="1800200" cy="370950"/>
          </a:xfrm>
          <a:prstGeom prst="rect">
            <a:avLst/>
          </a:prstGeom>
          <a:noFill/>
        </p:spPr>
      </p:pic>
      <p:pic>
        <p:nvPicPr>
          <p:cNvPr id="9238" name="Picture 22" descr="Molqbits Sensors and Data | BIG"/>
          <p:cNvPicPr>
            <a:picLocks noChangeAspect="1" noChangeArrowheads="1"/>
          </p:cNvPicPr>
          <p:nvPr/>
        </p:nvPicPr>
        <p:blipFill>
          <a:blip r:embed="rId22"/>
          <a:srcRect t="33074" b="5501"/>
          <a:stretch>
            <a:fillRect/>
          </a:stretch>
        </p:blipFill>
        <p:spPr bwMode="auto">
          <a:xfrm>
            <a:off x="4067944" y="4299942"/>
            <a:ext cx="1800200" cy="449039"/>
          </a:xfrm>
          <a:prstGeom prst="rect">
            <a:avLst/>
          </a:prstGeom>
          <a:noFill/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23"/>
          <a:srcRect t="8222" r="92000" b="86445"/>
          <a:stretch>
            <a:fillRect/>
          </a:stretch>
        </p:blipFill>
        <p:spPr bwMode="auto">
          <a:xfrm>
            <a:off x="5364088" y="3363838"/>
            <a:ext cx="153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https://www.eyerov.com/assets/images/logo.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228184" y="3939902"/>
            <a:ext cx="1333500" cy="809626"/>
          </a:xfrm>
          <a:prstGeom prst="rect">
            <a:avLst/>
          </a:prstGeom>
          <a:noFill/>
        </p:spPr>
      </p:pic>
      <p:pic>
        <p:nvPicPr>
          <p:cNvPr id="44" name="Picture 43" descr="C:\Users\Lipika\Desktop\15 years website\VC 15th year Banner (2).png"/>
          <p:cNvPicPr>
            <a:picLocks noChangeAspect="1" noChangeArrowheads="1"/>
          </p:cNvPicPr>
          <p:nvPr/>
        </p:nvPicPr>
        <p:blipFill>
          <a:blip r:embed="rId25"/>
          <a:srcRect l="12937" t="12196" r="11455"/>
          <a:stretch>
            <a:fillRect/>
          </a:stretch>
        </p:blipFill>
        <p:spPr bwMode="auto">
          <a:xfrm>
            <a:off x="7172225" y="-1"/>
            <a:ext cx="1979712" cy="721269"/>
          </a:xfrm>
          <a:prstGeom prst="rect">
            <a:avLst/>
          </a:prstGeom>
          <a:noFill/>
        </p:spPr>
      </p:pic>
      <p:sp>
        <p:nvSpPr>
          <p:cNvPr id="27" name="Google Shape;61;p13"/>
          <p:cNvSpPr/>
          <p:nvPr/>
        </p:nvSpPr>
        <p:spPr>
          <a:xfrm>
            <a:off x="0" y="4870775"/>
            <a:ext cx="9144000" cy="272700"/>
          </a:xfrm>
          <a:prstGeom prst="rect">
            <a:avLst/>
          </a:prstGeom>
          <a:solidFill>
            <a:srgbClr val="FCD93B"/>
          </a:solidFill>
          <a:ln w="9525" cap="flat" cmpd="sng">
            <a:solidFill>
              <a:srgbClr val="FCD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4829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via templat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3090</TotalTime>
  <Words>107</Words>
  <Application>Microsoft Office PowerPoint</Application>
  <PresentationFormat>On-screen Show (16:9)</PresentationFormat>
  <Paragraphs>26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Silvia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VENTURE CENTER</dc:title>
  <dc:creator>Lipika</dc:creator>
  <cp:lastModifiedBy>Lipika</cp:lastModifiedBy>
  <cp:revision>283</cp:revision>
  <dcterms:modified xsi:type="dcterms:W3CDTF">2021-12-11T05:52:10Z</dcterms:modified>
</cp:coreProperties>
</file>